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1"/>
  </p:notesMasterIdLst>
  <p:sldIdLst>
    <p:sldId id="285" r:id="rId5"/>
    <p:sldId id="258" r:id="rId6"/>
    <p:sldId id="296" r:id="rId7"/>
    <p:sldId id="284" r:id="rId8"/>
    <p:sldId id="286" r:id="rId9"/>
    <p:sldId id="287" r:id="rId10"/>
    <p:sldId id="288" r:id="rId11"/>
    <p:sldId id="289" r:id="rId12"/>
    <p:sldId id="290" r:id="rId13"/>
    <p:sldId id="291" r:id="rId14"/>
    <p:sldId id="292" r:id="rId15"/>
    <p:sldId id="293" r:id="rId16"/>
    <p:sldId id="294" r:id="rId17"/>
    <p:sldId id="295" r:id="rId18"/>
    <p:sldId id="297" r:id="rId19"/>
    <p:sldId id="298" r:id="rId20"/>
    <p:sldId id="299" r:id="rId21"/>
    <p:sldId id="300" r:id="rId22"/>
    <p:sldId id="301" r:id="rId23"/>
    <p:sldId id="303" r:id="rId24"/>
    <p:sldId id="304" r:id="rId25"/>
    <p:sldId id="302" r:id="rId26"/>
    <p:sldId id="305" r:id="rId27"/>
    <p:sldId id="306" r:id="rId28"/>
    <p:sldId id="307" r:id="rId29"/>
    <p:sldId id="308" r:id="rId30"/>
    <p:sldId id="309" r:id="rId31"/>
    <p:sldId id="313" r:id="rId32"/>
    <p:sldId id="314" r:id="rId33"/>
    <p:sldId id="315" r:id="rId34"/>
    <p:sldId id="316" r:id="rId35"/>
    <p:sldId id="317" r:id="rId36"/>
    <p:sldId id="318" r:id="rId37"/>
    <p:sldId id="319" r:id="rId38"/>
    <p:sldId id="320" r:id="rId39"/>
    <p:sldId id="321" r:id="rId40"/>
    <p:sldId id="322" r:id="rId41"/>
    <p:sldId id="323" r:id="rId42"/>
    <p:sldId id="312" r:id="rId43"/>
    <p:sldId id="324" r:id="rId44"/>
    <p:sldId id="325" r:id="rId45"/>
    <p:sldId id="326" r:id="rId46"/>
    <p:sldId id="327" r:id="rId47"/>
    <p:sldId id="328" r:id="rId48"/>
    <p:sldId id="329" r:id="rId49"/>
    <p:sldId id="330" r:id="rId50"/>
    <p:sldId id="357" r:id="rId51"/>
    <p:sldId id="358" r:id="rId52"/>
    <p:sldId id="331" r:id="rId53"/>
    <p:sldId id="332" r:id="rId54"/>
    <p:sldId id="333" r:id="rId55"/>
    <p:sldId id="334" r:id="rId56"/>
    <p:sldId id="311" r:id="rId57"/>
    <p:sldId id="335" r:id="rId58"/>
    <p:sldId id="336" r:id="rId59"/>
    <p:sldId id="337" r:id="rId60"/>
    <p:sldId id="338" r:id="rId61"/>
    <p:sldId id="339" r:id="rId62"/>
    <p:sldId id="340" r:id="rId63"/>
    <p:sldId id="341" r:id="rId64"/>
    <p:sldId id="359" r:id="rId65"/>
    <p:sldId id="342" r:id="rId66"/>
    <p:sldId id="343" r:id="rId67"/>
    <p:sldId id="344" r:id="rId68"/>
    <p:sldId id="345" r:id="rId69"/>
    <p:sldId id="310" r:id="rId70"/>
    <p:sldId id="346" r:id="rId71"/>
    <p:sldId id="347" r:id="rId72"/>
    <p:sldId id="348" r:id="rId73"/>
    <p:sldId id="349" r:id="rId74"/>
    <p:sldId id="352" r:id="rId75"/>
    <p:sldId id="353" r:id="rId76"/>
    <p:sldId id="354" r:id="rId77"/>
    <p:sldId id="355" r:id="rId78"/>
    <p:sldId id="356" r:id="rId79"/>
    <p:sldId id="28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509F"/>
    <a:srgbClr val="9B519F"/>
    <a:srgbClr val="CDA8CF"/>
    <a:srgbClr val="9C51A0"/>
    <a:srgbClr val="E6E6E6"/>
    <a:srgbClr val="AA8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82BB49-5EE1-440B-90ED-6D903C6860DD}" v="10" dt="2021-11-08T21:53:25.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0012"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sorterViewPr>
    <p:cViewPr>
      <p:scale>
        <a:sx n="200" d="100"/>
        <a:sy n="200" d="100"/>
      </p:scale>
      <p:origin x="0" y="-332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3C24-F0AF-471F-9F84-A3844D9A1187}"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5ABF8-2F3C-4E8F-8033-A910644E582C}" type="slidenum">
              <a:rPr lang="en-US" smtClean="0"/>
              <a:t>‹#›</a:t>
            </a:fld>
            <a:endParaRPr lang="en-US"/>
          </a:p>
        </p:txBody>
      </p:sp>
    </p:spTree>
    <p:extLst>
      <p:ext uri="{BB962C8B-B14F-4D97-AF65-F5344CB8AC3E}">
        <p14:creationId xmlns:p14="http://schemas.microsoft.com/office/powerpoint/2010/main" val="162458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a:t>
            </a:fld>
            <a:endParaRPr lang="en-US"/>
          </a:p>
        </p:txBody>
      </p:sp>
    </p:spTree>
    <p:extLst>
      <p:ext uri="{BB962C8B-B14F-4D97-AF65-F5344CB8AC3E}">
        <p14:creationId xmlns:p14="http://schemas.microsoft.com/office/powerpoint/2010/main" val="355102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27</a:t>
            </a:fld>
            <a:endParaRPr lang="en-US"/>
          </a:p>
        </p:txBody>
      </p:sp>
    </p:spTree>
    <p:extLst>
      <p:ext uri="{BB962C8B-B14F-4D97-AF65-F5344CB8AC3E}">
        <p14:creationId xmlns:p14="http://schemas.microsoft.com/office/powerpoint/2010/main" val="118347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a:latin typeface="SourceSansPro-It" panose="020B0503030403090204" pitchFamily="34" charset="0"/>
              </a:rPr>
              <a:t>Julianne Hickey / Caritas Aotearoa New Zealand</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33</a:t>
            </a:fld>
            <a:endParaRPr lang="en-US"/>
          </a:p>
        </p:txBody>
      </p:sp>
    </p:spTree>
    <p:extLst>
      <p:ext uri="{BB962C8B-B14F-4D97-AF65-F5344CB8AC3E}">
        <p14:creationId xmlns:p14="http://schemas.microsoft.com/office/powerpoint/2010/main" val="295651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800" b="0" i="0" u="none" strike="noStrike" baseline="0" dirty="0" err="1">
                <a:latin typeface="SourceSansPro-It" panose="020B0503030403090204" pitchFamily="34" charset="0"/>
              </a:rPr>
              <a:t>Asmaa</a:t>
            </a:r>
            <a:r>
              <a:rPr lang="en-US" sz="1800" b="0" i="0" u="none" strike="noStrike" baseline="0" dirty="0">
                <a:latin typeface="SourceSansPro-It" panose="020B0503030403090204" pitchFamily="34" charset="0"/>
              </a:rPr>
              <a:t> El </a:t>
            </a:r>
            <a:r>
              <a:rPr lang="en-US" sz="1800" b="0" i="0" u="none" strike="noStrike" baseline="0" dirty="0" err="1">
                <a:latin typeface="SourceSansPro-It" panose="020B0503030403090204" pitchFamily="34" charset="0"/>
              </a:rPr>
              <a:t>Khaldi</a:t>
            </a:r>
            <a:r>
              <a:rPr lang="en-US" sz="1800" b="0" i="0" u="none" strike="noStrike" baseline="0" dirty="0">
                <a:latin typeface="SourceSansPro-It" panose="020B0503030403090204" pitchFamily="34" charset="0"/>
              </a:rPr>
              <a:t> / Caritas Internationalis</a:t>
            </a:r>
            <a:endParaRPr lang="en-US" i="0" dirty="0"/>
          </a:p>
        </p:txBody>
      </p:sp>
      <p:sp>
        <p:nvSpPr>
          <p:cNvPr id="4" name="Slide Number Placeholder 3"/>
          <p:cNvSpPr>
            <a:spLocks noGrp="1"/>
          </p:cNvSpPr>
          <p:nvPr>
            <p:ph type="sldNum" sz="quarter" idx="5"/>
          </p:nvPr>
        </p:nvSpPr>
        <p:spPr/>
        <p:txBody>
          <a:bodyPr/>
          <a:lstStyle/>
          <a:p>
            <a:fld id="{F985ABF8-2F3C-4E8F-8033-A910644E582C}" type="slidenum">
              <a:rPr lang="en-US" smtClean="0"/>
              <a:t>34</a:t>
            </a:fld>
            <a:endParaRPr lang="en-US"/>
          </a:p>
        </p:txBody>
      </p:sp>
    </p:spTree>
    <p:extLst>
      <p:ext uri="{BB962C8B-B14F-4D97-AF65-F5344CB8AC3E}">
        <p14:creationId xmlns:p14="http://schemas.microsoft.com/office/powerpoint/2010/main" val="116838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Youtube</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37</a:t>
            </a:fld>
            <a:endParaRPr lang="en-US"/>
          </a:p>
        </p:txBody>
      </p:sp>
    </p:spTree>
    <p:extLst>
      <p:ext uri="{BB962C8B-B14F-4D97-AF65-F5344CB8AC3E}">
        <p14:creationId xmlns:p14="http://schemas.microsoft.com/office/powerpoint/2010/main" val="31199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39</a:t>
            </a:fld>
            <a:endParaRPr lang="en-US"/>
          </a:p>
        </p:txBody>
      </p:sp>
    </p:spTree>
    <p:extLst>
      <p:ext uri="{BB962C8B-B14F-4D97-AF65-F5344CB8AC3E}">
        <p14:creationId xmlns:p14="http://schemas.microsoft.com/office/powerpoint/2010/main" val="278198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t>
            </a:r>
          </a:p>
        </p:txBody>
      </p:sp>
      <p:sp>
        <p:nvSpPr>
          <p:cNvPr id="4" name="Slide Number Placeholder 3"/>
          <p:cNvSpPr>
            <a:spLocks noGrp="1"/>
          </p:cNvSpPr>
          <p:nvPr>
            <p:ph type="sldNum" sz="quarter" idx="5"/>
          </p:nvPr>
        </p:nvSpPr>
        <p:spPr/>
        <p:txBody>
          <a:bodyPr/>
          <a:lstStyle/>
          <a:p>
            <a:fld id="{F985ABF8-2F3C-4E8F-8033-A910644E582C}" type="slidenum">
              <a:rPr lang="en-US" smtClean="0"/>
              <a:t>42</a:t>
            </a:fld>
            <a:endParaRPr lang="en-US"/>
          </a:p>
        </p:txBody>
      </p:sp>
    </p:spTree>
    <p:extLst>
      <p:ext uri="{BB962C8B-B14F-4D97-AF65-F5344CB8AC3E}">
        <p14:creationId xmlns:p14="http://schemas.microsoft.com/office/powerpoint/2010/main" val="126782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Credit: Caritas Indonesia/ Caritas Atambua</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44</a:t>
            </a:fld>
            <a:endParaRPr lang="en-US"/>
          </a:p>
        </p:txBody>
      </p:sp>
    </p:spTree>
    <p:extLst>
      <p:ext uri="{BB962C8B-B14F-4D97-AF65-F5344CB8AC3E}">
        <p14:creationId xmlns:p14="http://schemas.microsoft.com/office/powerpoint/2010/main" val="3876497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Bangladesh</a:t>
            </a:r>
          </a:p>
        </p:txBody>
      </p:sp>
      <p:sp>
        <p:nvSpPr>
          <p:cNvPr id="4" name="Slide Number Placeholder 3"/>
          <p:cNvSpPr>
            <a:spLocks noGrp="1"/>
          </p:cNvSpPr>
          <p:nvPr>
            <p:ph type="sldNum" sz="quarter" idx="5"/>
          </p:nvPr>
        </p:nvSpPr>
        <p:spPr/>
        <p:txBody>
          <a:bodyPr/>
          <a:lstStyle/>
          <a:p>
            <a:fld id="{F985ABF8-2F3C-4E8F-8033-A910644E582C}" type="slidenum">
              <a:rPr lang="en-US" smtClean="0"/>
              <a:t>45</a:t>
            </a:fld>
            <a:endParaRPr lang="en-US"/>
          </a:p>
        </p:txBody>
      </p:sp>
    </p:spTree>
    <p:extLst>
      <p:ext uri="{BB962C8B-B14F-4D97-AF65-F5344CB8AC3E}">
        <p14:creationId xmlns:p14="http://schemas.microsoft.com/office/powerpoint/2010/main" val="86458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India</a:t>
            </a:r>
          </a:p>
        </p:txBody>
      </p:sp>
      <p:sp>
        <p:nvSpPr>
          <p:cNvPr id="4" name="Slide Number Placeholder 3"/>
          <p:cNvSpPr>
            <a:spLocks noGrp="1"/>
          </p:cNvSpPr>
          <p:nvPr>
            <p:ph type="sldNum" sz="quarter" idx="5"/>
          </p:nvPr>
        </p:nvSpPr>
        <p:spPr/>
        <p:txBody>
          <a:bodyPr/>
          <a:lstStyle/>
          <a:p>
            <a:fld id="{F985ABF8-2F3C-4E8F-8033-A910644E582C}" type="slidenum">
              <a:rPr lang="en-US" smtClean="0"/>
              <a:t>46</a:t>
            </a:fld>
            <a:endParaRPr lang="en-US"/>
          </a:p>
        </p:txBody>
      </p:sp>
    </p:spTree>
    <p:extLst>
      <p:ext uri="{BB962C8B-B14F-4D97-AF65-F5344CB8AC3E}">
        <p14:creationId xmlns:p14="http://schemas.microsoft.com/office/powerpoint/2010/main" val="3779265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Caritas Internationalis</a:t>
            </a:r>
          </a:p>
        </p:txBody>
      </p:sp>
      <p:sp>
        <p:nvSpPr>
          <p:cNvPr id="4" name="Slide Number Placeholder 3"/>
          <p:cNvSpPr>
            <a:spLocks noGrp="1"/>
          </p:cNvSpPr>
          <p:nvPr>
            <p:ph type="sldNum" sz="quarter" idx="5"/>
          </p:nvPr>
        </p:nvSpPr>
        <p:spPr/>
        <p:txBody>
          <a:bodyPr/>
          <a:lstStyle/>
          <a:p>
            <a:fld id="{F985ABF8-2F3C-4E8F-8033-A910644E582C}" type="slidenum">
              <a:rPr lang="en-US" smtClean="0"/>
              <a:t>47</a:t>
            </a:fld>
            <a:endParaRPr lang="en-US"/>
          </a:p>
        </p:txBody>
      </p:sp>
    </p:spTree>
    <p:extLst>
      <p:ext uri="{BB962C8B-B14F-4D97-AF65-F5344CB8AC3E}">
        <p14:creationId xmlns:p14="http://schemas.microsoft.com/office/powerpoint/2010/main" val="409051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Lujan Home</a:t>
            </a:r>
          </a:p>
        </p:txBody>
      </p:sp>
      <p:sp>
        <p:nvSpPr>
          <p:cNvPr id="4" name="Slide Number Placeholder 3"/>
          <p:cNvSpPr>
            <a:spLocks noGrp="1"/>
          </p:cNvSpPr>
          <p:nvPr>
            <p:ph type="sldNum" sz="quarter" idx="5"/>
          </p:nvPr>
        </p:nvSpPr>
        <p:spPr/>
        <p:txBody>
          <a:bodyPr/>
          <a:lstStyle/>
          <a:p>
            <a:fld id="{F985ABF8-2F3C-4E8F-8033-A910644E582C}" type="slidenum">
              <a:rPr lang="en-US" smtClean="0"/>
              <a:t>8</a:t>
            </a:fld>
            <a:endParaRPr lang="en-US"/>
          </a:p>
        </p:txBody>
      </p:sp>
    </p:spTree>
    <p:extLst>
      <p:ext uri="{BB962C8B-B14F-4D97-AF65-F5344CB8AC3E}">
        <p14:creationId xmlns:p14="http://schemas.microsoft.com/office/powerpoint/2010/main" val="25825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Catholic Relief Services</a:t>
            </a:r>
          </a:p>
        </p:txBody>
      </p:sp>
      <p:sp>
        <p:nvSpPr>
          <p:cNvPr id="4" name="Slide Number Placeholder 3"/>
          <p:cNvSpPr>
            <a:spLocks noGrp="1"/>
          </p:cNvSpPr>
          <p:nvPr>
            <p:ph type="sldNum" sz="quarter" idx="5"/>
          </p:nvPr>
        </p:nvSpPr>
        <p:spPr/>
        <p:txBody>
          <a:bodyPr/>
          <a:lstStyle/>
          <a:p>
            <a:fld id="{F985ABF8-2F3C-4E8F-8033-A910644E582C}" type="slidenum">
              <a:rPr lang="en-US" smtClean="0"/>
              <a:t>48</a:t>
            </a:fld>
            <a:endParaRPr lang="en-US"/>
          </a:p>
        </p:txBody>
      </p:sp>
    </p:spTree>
    <p:extLst>
      <p:ext uri="{BB962C8B-B14F-4D97-AF65-F5344CB8AC3E}">
        <p14:creationId xmlns:p14="http://schemas.microsoft.com/office/powerpoint/2010/main" val="3672226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Blog.bible</a:t>
            </a:r>
            <a:r>
              <a:rPr lang="en-US" dirty="0"/>
              <a:t> and Caritas India  </a:t>
            </a:r>
          </a:p>
        </p:txBody>
      </p:sp>
      <p:sp>
        <p:nvSpPr>
          <p:cNvPr id="4" name="Slide Number Placeholder 3"/>
          <p:cNvSpPr>
            <a:spLocks noGrp="1"/>
          </p:cNvSpPr>
          <p:nvPr>
            <p:ph type="sldNum" sz="quarter" idx="5"/>
          </p:nvPr>
        </p:nvSpPr>
        <p:spPr/>
        <p:txBody>
          <a:bodyPr/>
          <a:lstStyle/>
          <a:p>
            <a:fld id="{F985ABF8-2F3C-4E8F-8033-A910644E582C}" type="slidenum">
              <a:rPr lang="en-US" smtClean="0"/>
              <a:t>49</a:t>
            </a:fld>
            <a:endParaRPr lang="en-US"/>
          </a:p>
        </p:txBody>
      </p:sp>
    </p:spTree>
    <p:extLst>
      <p:ext uri="{BB962C8B-B14F-4D97-AF65-F5344CB8AC3E}">
        <p14:creationId xmlns:p14="http://schemas.microsoft.com/office/powerpoint/2010/main" val="900387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PBSkids</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51</a:t>
            </a:fld>
            <a:endParaRPr lang="en-US"/>
          </a:p>
        </p:txBody>
      </p:sp>
    </p:spTree>
    <p:extLst>
      <p:ext uri="{BB962C8B-B14F-4D97-AF65-F5344CB8AC3E}">
        <p14:creationId xmlns:p14="http://schemas.microsoft.com/office/powerpoint/2010/main" val="542821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53</a:t>
            </a:fld>
            <a:endParaRPr lang="en-US"/>
          </a:p>
        </p:txBody>
      </p:sp>
    </p:spTree>
    <p:extLst>
      <p:ext uri="{BB962C8B-B14F-4D97-AF65-F5344CB8AC3E}">
        <p14:creationId xmlns:p14="http://schemas.microsoft.com/office/powerpoint/2010/main" val="1160793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art-prints-on-demand.com</a:t>
            </a:r>
          </a:p>
        </p:txBody>
      </p:sp>
      <p:sp>
        <p:nvSpPr>
          <p:cNvPr id="4" name="Slide Number Placeholder 3"/>
          <p:cNvSpPr>
            <a:spLocks noGrp="1"/>
          </p:cNvSpPr>
          <p:nvPr>
            <p:ph type="sldNum" sz="quarter" idx="5"/>
          </p:nvPr>
        </p:nvSpPr>
        <p:spPr/>
        <p:txBody>
          <a:bodyPr/>
          <a:lstStyle/>
          <a:p>
            <a:fld id="{F985ABF8-2F3C-4E8F-8033-A910644E582C}" type="slidenum">
              <a:rPr lang="en-US" smtClean="0"/>
              <a:t>56</a:t>
            </a:fld>
            <a:endParaRPr lang="en-US"/>
          </a:p>
        </p:txBody>
      </p:sp>
    </p:spTree>
    <p:extLst>
      <p:ext uri="{BB962C8B-B14F-4D97-AF65-F5344CB8AC3E}">
        <p14:creationId xmlns:p14="http://schemas.microsoft.com/office/powerpoint/2010/main" val="331679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teacupsandtales.co.uk</a:t>
            </a:r>
          </a:p>
        </p:txBody>
      </p:sp>
      <p:sp>
        <p:nvSpPr>
          <p:cNvPr id="4" name="Slide Number Placeholder 3"/>
          <p:cNvSpPr>
            <a:spLocks noGrp="1"/>
          </p:cNvSpPr>
          <p:nvPr>
            <p:ph type="sldNum" sz="quarter" idx="5"/>
          </p:nvPr>
        </p:nvSpPr>
        <p:spPr/>
        <p:txBody>
          <a:bodyPr/>
          <a:lstStyle/>
          <a:p>
            <a:fld id="{F985ABF8-2F3C-4E8F-8033-A910644E582C}" type="slidenum">
              <a:rPr lang="en-US" smtClean="0"/>
              <a:t>65</a:t>
            </a:fld>
            <a:endParaRPr lang="en-US"/>
          </a:p>
        </p:txBody>
      </p:sp>
    </p:spTree>
    <p:extLst>
      <p:ext uri="{BB962C8B-B14F-4D97-AF65-F5344CB8AC3E}">
        <p14:creationId xmlns:p14="http://schemas.microsoft.com/office/powerpoint/2010/main" val="2583601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66</a:t>
            </a:fld>
            <a:endParaRPr lang="en-US"/>
          </a:p>
        </p:txBody>
      </p:sp>
    </p:spTree>
    <p:extLst>
      <p:ext uri="{BB962C8B-B14F-4D97-AF65-F5344CB8AC3E}">
        <p14:creationId xmlns:p14="http://schemas.microsoft.com/office/powerpoint/2010/main" val="336240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dirty="0" err="1"/>
              <a:t>PxHere</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74</a:t>
            </a:fld>
            <a:endParaRPr lang="en-US"/>
          </a:p>
        </p:txBody>
      </p:sp>
    </p:spTree>
    <p:extLst>
      <p:ext uri="{BB962C8B-B14F-4D97-AF65-F5344CB8AC3E}">
        <p14:creationId xmlns:p14="http://schemas.microsoft.com/office/powerpoint/2010/main" val="503550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b="0" i="0" dirty="0">
                <a:solidFill>
                  <a:srgbClr val="9AA0A6"/>
                </a:solidFill>
                <a:effectLst/>
                <a:latin typeface="Roboto" panose="02000000000000000000" pitchFamily="2" charset="0"/>
              </a:rPr>
              <a:t>CNS/</a:t>
            </a:r>
            <a:r>
              <a:rPr lang="en-US" b="0" i="0" dirty="0" err="1">
                <a:solidFill>
                  <a:srgbClr val="9AA0A6"/>
                </a:solidFill>
                <a:effectLst/>
                <a:latin typeface="Roboto" panose="02000000000000000000" pitchFamily="2" charset="0"/>
              </a:rPr>
              <a:t>L'Osservatore</a:t>
            </a:r>
            <a:r>
              <a:rPr lang="en-US" b="0" i="0" dirty="0">
                <a:solidFill>
                  <a:srgbClr val="9AA0A6"/>
                </a:solidFill>
                <a:effectLst/>
                <a:latin typeface="Roboto" panose="02000000000000000000" pitchFamily="2" charset="0"/>
              </a:rPr>
              <a:t> Romano</a:t>
            </a:r>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75</a:t>
            </a:fld>
            <a:endParaRPr lang="en-US"/>
          </a:p>
        </p:txBody>
      </p:sp>
    </p:spTree>
    <p:extLst>
      <p:ext uri="{BB962C8B-B14F-4D97-AF65-F5344CB8AC3E}">
        <p14:creationId xmlns:p14="http://schemas.microsoft.com/office/powerpoint/2010/main" val="286854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9</a:t>
            </a:fld>
            <a:endParaRPr lang="en-US"/>
          </a:p>
        </p:txBody>
      </p:sp>
    </p:spTree>
    <p:extLst>
      <p:ext uri="{BB962C8B-B14F-4D97-AF65-F5344CB8AC3E}">
        <p14:creationId xmlns:p14="http://schemas.microsoft.com/office/powerpoint/2010/main" val="286644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Lujan Home</a:t>
            </a:r>
          </a:p>
          <a:p>
            <a:endParaRPr lang="en-US" dirty="0"/>
          </a:p>
        </p:txBody>
      </p:sp>
      <p:sp>
        <p:nvSpPr>
          <p:cNvPr id="4" name="Slide Number Placeholder 3"/>
          <p:cNvSpPr>
            <a:spLocks noGrp="1"/>
          </p:cNvSpPr>
          <p:nvPr>
            <p:ph type="sldNum" sz="quarter" idx="5"/>
          </p:nvPr>
        </p:nvSpPr>
        <p:spPr/>
        <p:txBody>
          <a:bodyPr/>
          <a:lstStyle/>
          <a:p>
            <a:fld id="{F985ABF8-2F3C-4E8F-8033-A910644E582C}" type="slidenum">
              <a:rPr lang="en-US" smtClean="0"/>
              <a:t>10</a:t>
            </a:fld>
            <a:endParaRPr lang="en-US"/>
          </a:p>
        </p:txBody>
      </p:sp>
    </p:spTree>
    <p:extLst>
      <p:ext uri="{BB962C8B-B14F-4D97-AF65-F5344CB8AC3E}">
        <p14:creationId xmlns:p14="http://schemas.microsoft.com/office/powerpoint/2010/main" val="4405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Flickr</a:t>
            </a:r>
          </a:p>
        </p:txBody>
      </p:sp>
      <p:sp>
        <p:nvSpPr>
          <p:cNvPr id="4" name="Slide Number Placeholder 3"/>
          <p:cNvSpPr>
            <a:spLocks noGrp="1"/>
          </p:cNvSpPr>
          <p:nvPr>
            <p:ph type="sldNum" sz="quarter" idx="5"/>
          </p:nvPr>
        </p:nvSpPr>
        <p:spPr/>
        <p:txBody>
          <a:bodyPr/>
          <a:lstStyle/>
          <a:p>
            <a:fld id="{F985ABF8-2F3C-4E8F-8033-A910644E582C}" type="slidenum">
              <a:rPr lang="en-US" smtClean="0"/>
              <a:t>15</a:t>
            </a:fld>
            <a:endParaRPr lang="en-US"/>
          </a:p>
        </p:txBody>
      </p:sp>
    </p:spTree>
    <p:extLst>
      <p:ext uri="{BB962C8B-B14F-4D97-AF65-F5344CB8AC3E}">
        <p14:creationId xmlns:p14="http://schemas.microsoft.com/office/powerpoint/2010/main" val="238670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SEEP and Radio New Zealand</a:t>
            </a:r>
          </a:p>
        </p:txBody>
      </p:sp>
      <p:sp>
        <p:nvSpPr>
          <p:cNvPr id="4" name="Slide Number Placeholder 3"/>
          <p:cNvSpPr>
            <a:spLocks noGrp="1"/>
          </p:cNvSpPr>
          <p:nvPr>
            <p:ph type="sldNum" sz="quarter" idx="5"/>
          </p:nvPr>
        </p:nvSpPr>
        <p:spPr/>
        <p:txBody>
          <a:bodyPr/>
          <a:lstStyle/>
          <a:p>
            <a:fld id="{F985ABF8-2F3C-4E8F-8033-A910644E582C}" type="slidenum">
              <a:rPr lang="en-US" smtClean="0"/>
              <a:t>20</a:t>
            </a:fld>
            <a:endParaRPr lang="en-US"/>
          </a:p>
        </p:txBody>
      </p:sp>
    </p:spTree>
    <p:extLst>
      <p:ext uri="{BB962C8B-B14F-4D97-AF65-F5344CB8AC3E}">
        <p14:creationId xmlns:p14="http://schemas.microsoft.com/office/powerpoint/2010/main" val="348393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Caritas Fiji</a:t>
            </a:r>
          </a:p>
        </p:txBody>
      </p:sp>
      <p:sp>
        <p:nvSpPr>
          <p:cNvPr id="4" name="Slide Number Placeholder 3"/>
          <p:cNvSpPr>
            <a:spLocks noGrp="1"/>
          </p:cNvSpPr>
          <p:nvPr>
            <p:ph type="sldNum" sz="quarter" idx="5"/>
          </p:nvPr>
        </p:nvSpPr>
        <p:spPr/>
        <p:txBody>
          <a:bodyPr/>
          <a:lstStyle/>
          <a:p>
            <a:fld id="{F985ABF8-2F3C-4E8F-8033-A910644E582C}" type="slidenum">
              <a:rPr lang="en-US" smtClean="0"/>
              <a:t>21</a:t>
            </a:fld>
            <a:endParaRPr lang="en-US"/>
          </a:p>
        </p:txBody>
      </p:sp>
    </p:spTree>
    <p:extLst>
      <p:ext uri="{BB962C8B-B14F-4D97-AF65-F5344CB8AC3E}">
        <p14:creationId xmlns:p14="http://schemas.microsoft.com/office/powerpoint/2010/main" val="405317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Tutu Rural Training Centre</a:t>
            </a:r>
          </a:p>
        </p:txBody>
      </p:sp>
      <p:sp>
        <p:nvSpPr>
          <p:cNvPr id="4" name="Slide Number Placeholder 3"/>
          <p:cNvSpPr>
            <a:spLocks noGrp="1"/>
          </p:cNvSpPr>
          <p:nvPr>
            <p:ph type="sldNum" sz="quarter" idx="5"/>
          </p:nvPr>
        </p:nvSpPr>
        <p:spPr/>
        <p:txBody>
          <a:bodyPr/>
          <a:lstStyle/>
          <a:p>
            <a:fld id="{F985ABF8-2F3C-4E8F-8033-A910644E582C}" type="slidenum">
              <a:rPr lang="en-US" smtClean="0"/>
              <a:t>22</a:t>
            </a:fld>
            <a:endParaRPr lang="en-US"/>
          </a:p>
        </p:txBody>
      </p:sp>
    </p:spTree>
    <p:extLst>
      <p:ext uri="{BB962C8B-B14F-4D97-AF65-F5344CB8AC3E}">
        <p14:creationId xmlns:p14="http://schemas.microsoft.com/office/powerpoint/2010/main" val="77682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www.zazzle.co.nz</a:t>
            </a:r>
          </a:p>
        </p:txBody>
      </p:sp>
      <p:sp>
        <p:nvSpPr>
          <p:cNvPr id="4" name="Slide Number Placeholder 3"/>
          <p:cNvSpPr>
            <a:spLocks noGrp="1"/>
          </p:cNvSpPr>
          <p:nvPr>
            <p:ph type="sldNum" sz="quarter" idx="5"/>
          </p:nvPr>
        </p:nvSpPr>
        <p:spPr/>
        <p:txBody>
          <a:bodyPr/>
          <a:lstStyle/>
          <a:p>
            <a:fld id="{F985ABF8-2F3C-4E8F-8033-A910644E582C}" type="slidenum">
              <a:rPr lang="en-US" smtClean="0"/>
              <a:t>25</a:t>
            </a:fld>
            <a:endParaRPr lang="en-US"/>
          </a:p>
        </p:txBody>
      </p:sp>
    </p:spTree>
    <p:extLst>
      <p:ext uri="{BB962C8B-B14F-4D97-AF65-F5344CB8AC3E}">
        <p14:creationId xmlns:p14="http://schemas.microsoft.com/office/powerpoint/2010/main" val="1941802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6"/>
            <a:ext cx="9966960" cy="2323668"/>
          </a:xfrm>
        </p:spPr>
        <p:txBody>
          <a:bodyPr anchor="b">
            <a:normAutofit/>
          </a:bodyPr>
          <a:lstStyle>
            <a:lvl1pPr algn="ctr">
              <a:lnSpc>
                <a:spcPct val="85000"/>
              </a:lnSpc>
              <a:defRPr sz="7200" b="1" cap="all" baseline="0">
                <a:solidFill>
                  <a:srgbClr val="9B519F"/>
                </a:solidFill>
              </a:defRPr>
            </a:lvl1pPr>
          </a:lstStyle>
          <a:p>
            <a:r>
              <a:rPr lang="en-US" dirty="0"/>
              <a:t>Click to edit Master title style</a:t>
            </a:r>
          </a:p>
        </p:txBody>
      </p:sp>
      <p:sp>
        <p:nvSpPr>
          <p:cNvPr id="3" name="Subtitle 2"/>
          <p:cNvSpPr>
            <a:spLocks noGrp="1"/>
          </p:cNvSpPr>
          <p:nvPr>
            <p:ph type="subTitle" idx="1"/>
          </p:nvPr>
        </p:nvSpPr>
        <p:spPr>
          <a:xfrm>
            <a:off x="1709530" y="3386668"/>
            <a:ext cx="8767860" cy="1871132"/>
          </a:xfrm>
        </p:spPr>
        <p:txBody>
          <a:bodyPr>
            <a:normAutofit/>
          </a:bodyPr>
          <a:lstStyle>
            <a:lvl1pPr marL="0" indent="0" algn="ctr">
              <a:buNone/>
              <a:defRPr sz="2200">
                <a:solidFill>
                  <a:srgbClr val="9C509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86300" y="5012070"/>
            <a:ext cx="2565400" cy="1312530"/>
          </a:xfrm>
          <a:prstGeom prst="rect">
            <a:avLst/>
          </a:prstGeom>
        </p:spPr>
      </p:pic>
    </p:spTree>
    <p:extLst>
      <p:ext uri="{BB962C8B-B14F-4D97-AF65-F5344CB8AC3E}">
        <p14:creationId xmlns:p14="http://schemas.microsoft.com/office/powerpoint/2010/main" val="32291675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11752601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5402740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4912510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83114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3652084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0510174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21626354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2577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99065161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3C25B47E-A939-4B30-B09A-3936801B2E04}" type="datetimeFigureOut">
              <a:rPr lang="en-US" smtClean="0"/>
              <a:t>2/5/2022</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3640D94D-10B9-4453-8C79-F121670E81C0}" type="slidenum">
              <a:rPr lang="en-US" smtClean="0"/>
              <a:t>‹#›</a:t>
            </a:fld>
            <a:endParaRPr lang="en-US"/>
          </a:p>
        </p:txBody>
      </p:sp>
    </p:spTree>
    <p:extLst>
      <p:ext uri="{BB962C8B-B14F-4D97-AF65-F5344CB8AC3E}">
        <p14:creationId xmlns:p14="http://schemas.microsoft.com/office/powerpoint/2010/main" val="371713687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EC01B9B-E10D-1E48-95A5-BBFA4CD1DF1A}"/>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6187440"/>
            <a:ext cx="12192000" cy="558800"/>
          </a:xfrm>
          <a:prstGeom prst="rect">
            <a:avLst/>
          </a:prstGeom>
        </p:spPr>
      </p:pic>
    </p:spTree>
    <p:extLst>
      <p:ext uri="{BB962C8B-B14F-4D97-AF65-F5344CB8AC3E}">
        <p14:creationId xmlns:p14="http://schemas.microsoft.com/office/powerpoint/2010/main" val="1623713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baseline="0">
          <a:solidFill>
            <a:srgbClr val="9C509F"/>
          </a:solidFill>
          <a:latin typeface="Chaloops" panose="02000506030000020004" pitchFamily="2" charset="77"/>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rgbClr val="9C509F"/>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rgbClr val="9C509F"/>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rgbClr val="9C509F"/>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9C509F"/>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7.emf"/><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50.emf"/><Relationship Id="rId4" Type="http://schemas.openxmlformats.org/officeDocument/2006/relationships/image" Target="../media/image29.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2.xml"/><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29.png"/><Relationship Id="rId7" Type="http://schemas.openxmlformats.org/officeDocument/2006/relationships/hyperlink" Target="http://www.caritas.org.nz/s/Marijo-and-the-Queen-of-Paradise-Orchestra.pptx" TargetMode="External"/><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mailto:education@caritas.org.nz" TargetMode="External"/><Relationship Id="rId11" Type="http://schemas.openxmlformats.org/officeDocument/2006/relationships/image" Target="../media/image46.emf"/><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1.emf"/><Relationship Id="rId5" Type="http://schemas.openxmlformats.org/officeDocument/2006/relationships/image" Target="../media/image5.png"/><Relationship Id="rId10" Type="http://schemas.openxmlformats.org/officeDocument/2006/relationships/image" Target="../media/image60.png"/><Relationship Id="rId4" Type="http://schemas.openxmlformats.org/officeDocument/2006/relationships/image" Target="../media/image9.png"/><Relationship Id="rId9" Type="http://schemas.openxmlformats.org/officeDocument/2006/relationships/hyperlink" Target="https://caritas.org.nz/kaitiaki2sha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9%3A28-36&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0.png"/><Relationship Id="rId4" Type="http://schemas.openxmlformats.org/officeDocument/2006/relationships/image" Target="../media/image29.png"/><Relationship Id="rId9" Type="http://schemas.openxmlformats.org/officeDocument/2006/relationships/image" Target="../media/image69.emf"/></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72.emf"/></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5.png"/><Relationship Id="rId18" Type="http://schemas.openxmlformats.org/officeDocument/2006/relationships/slide" Target="slide39.xml"/><Relationship Id="rId26" Type="http://schemas.openxmlformats.org/officeDocument/2006/relationships/image" Target="../media/image24.png"/><Relationship Id="rId3" Type="http://schemas.openxmlformats.org/officeDocument/2006/relationships/image" Target="../media/image8.png"/><Relationship Id="rId21" Type="http://schemas.openxmlformats.org/officeDocument/2006/relationships/slide" Target="slide53.xml"/><Relationship Id="rId7" Type="http://schemas.openxmlformats.org/officeDocument/2006/relationships/image" Target="../media/image11.png"/><Relationship Id="rId12" Type="http://schemas.openxmlformats.org/officeDocument/2006/relationships/slide" Target="slide15.xml"/><Relationship Id="rId17" Type="http://schemas.openxmlformats.org/officeDocument/2006/relationships/image" Target="../media/image18.png"/><Relationship Id="rId25" Type="http://schemas.openxmlformats.org/officeDocument/2006/relationships/image" Target="../media/image23.png"/><Relationship Id="rId2" Type="http://schemas.openxmlformats.org/officeDocument/2006/relationships/image" Target="../media/image7.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slide" Target="slide66.xml"/><Relationship Id="rId5" Type="http://schemas.openxmlformats.org/officeDocument/2006/relationships/image" Target="../media/image5.png"/><Relationship Id="rId15" Type="http://schemas.openxmlformats.org/officeDocument/2006/relationships/slide" Target="slide27.xml"/><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6.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5.emf"/><Relationship Id="rId5" Type="http://schemas.openxmlformats.org/officeDocument/2006/relationships/image" Target="../media/image9.png"/><Relationship Id="rId10" Type="http://schemas.openxmlformats.org/officeDocument/2006/relationships/image" Target="../media/image74.emf"/><Relationship Id="rId4" Type="http://schemas.openxmlformats.org/officeDocument/2006/relationships/image" Target="../media/image29.png"/><Relationship Id="rId9" Type="http://schemas.openxmlformats.org/officeDocument/2006/relationships/image" Target="../media/image73.emf"/></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78.emf"/><Relationship Id="rId4" Type="http://schemas.openxmlformats.org/officeDocument/2006/relationships/image" Target="../media/image29.png"/><Relationship Id="rId9" Type="http://schemas.openxmlformats.org/officeDocument/2006/relationships/image" Target="../media/image77.emf"/></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72.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1.emf"/><Relationship Id="rId5" Type="http://schemas.openxmlformats.org/officeDocument/2006/relationships/image" Target="../media/image9.png"/><Relationship Id="rId10" Type="http://schemas.openxmlformats.org/officeDocument/2006/relationships/image" Target="../media/image80.emf"/><Relationship Id="rId4" Type="http://schemas.openxmlformats.org/officeDocument/2006/relationships/image" Target="../media/image29.png"/><Relationship Id="rId9" Type="http://schemas.openxmlformats.org/officeDocument/2006/relationships/image" Target="../media/image79.emf"/></Relationships>
</file>

<file path=ppt/slides/_rels/slide23.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81.emf"/><Relationship Id="rId4" Type="http://schemas.openxmlformats.org/officeDocument/2006/relationships/image" Target="../media/image52.png"/><Relationship Id="rId9" Type="http://schemas.openxmlformats.org/officeDocument/2006/relationships/image" Target="../media/image76.emf"/></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83.jpg"/><Relationship Id="rId4" Type="http://schemas.openxmlformats.org/officeDocument/2006/relationships/image" Target="../media/image29.png"/><Relationship Id="rId9" Type="http://schemas.openxmlformats.org/officeDocument/2006/relationships/hyperlink" Target="https://www.youtube.com/watch?v=bWpoIo3mlgk"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9.png"/><Relationship Id="rId7" Type="http://schemas.openxmlformats.org/officeDocument/2006/relationships/image" Target="../media/image63.png"/><Relationship Id="rId12" Type="http://schemas.openxmlformats.org/officeDocument/2006/relationships/image" Target="../media/image8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87.png"/><Relationship Id="rId5" Type="http://schemas.openxmlformats.org/officeDocument/2006/relationships/image" Target="../media/image5.png"/><Relationship Id="rId10" Type="http://schemas.openxmlformats.org/officeDocument/2006/relationships/image" Target="../media/image86.jpeg"/><Relationship Id="rId4" Type="http://schemas.openxmlformats.org/officeDocument/2006/relationships/image" Target="../media/image9.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9.png"/><Relationship Id="rId7" Type="http://schemas.openxmlformats.org/officeDocument/2006/relationships/image" Target="../media/image8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13%3A1-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96.png"/><Relationship Id="rId4" Type="http://schemas.openxmlformats.org/officeDocument/2006/relationships/image" Target="../media/image29.png"/><Relationship Id="rId9" Type="http://schemas.openxmlformats.org/officeDocument/2006/relationships/image" Target="../media/image95.pn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9.png"/><Relationship Id="rId7" Type="http://schemas.openxmlformats.org/officeDocument/2006/relationships/image" Target="../media/image8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98.emf"/></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29.png"/><Relationship Id="rId7" Type="http://schemas.openxmlformats.org/officeDocument/2006/relationships/image" Target="../media/image8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100.png"/><Relationship Id="rId5" Type="http://schemas.openxmlformats.org/officeDocument/2006/relationships/image" Target="../media/image5.png"/><Relationship Id="rId10" Type="http://schemas.openxmlformats.org/officeDocument/2006/relationships/hyperlink" Target="https://caritas.org.nz/mufti-mania" TargetMode="External"/><Relationship Id="rId4" Type="http://schemas.openxmlformats.org/officeDocument/2006/relationships/image" Target="../media/image9.png"/><Relationship Id="rId9" Type="http://schemas.openxmlformats.org/officeDocument/2006/relationships/image" Target="../media/image99.emf"/></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3.emf"/><Relationship Id="rId5" Type="http://schemas.openxmlformats.org/officeDocument/2006/relationships/image" Target="../media/image9.png"/><Relationship Id="rId10" Type="http://schemas.openxmlformats.org/officeDocument/2006/relationships/image" Target="../media/image102.emf"/><Relationship Id="rId4" Type="http://schemas.openxmlformats.org/officeDocument/2006/relationships/image" Target="../media/image29.png"/><Relationship Id="rId9" Type="http://schemas.openxmlformats.org/officeDocument/2006/relationships/image" Target="../media/image101.emf"/></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05.emf"/><Relationship Id="rId4" Type="http://schemas.openxmlformats.org/officeDocument/2006/relationships/image" Target="../media/image29.png"/><Relationship Id="rId9" Type="http://schemas.openxmlformats.org/officeDocument/2006/relationships/image" Target="../media/image104.emf"/></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10z7tuAQGxo" TargetMode="External"/><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10" Type="http://schemas.openxmlformats.org/officeDocument/2006/relationships/image" Target="../media/image96.png"/><Relationship Id="rId4" Type="http://schemas.openxmlformats.org/officeDocument/2006/relationships/image" Target="../media/image52.png"/><Relationship Id="rId9" Type="http://schemas.openxmlformats.org/officeDocument/2006/relationships/image" Target="../media/image99.emf"/></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9.png"/><Relationship Id="rId7" Type="http://schemas.openxmlformats.org/officeDocument/2006/relationships/image" Target="../media/image8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107.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9.png"/><Relationship Id="rId7" Type="http://schemas.openxmlformats.org/officeDocument/2006/relationships/image" Target="../media/image89.png"/><Relationship Id="rId12" Type="http://schemas.openxmlformats.org/officeDocument/2006/relationships/image" Target="../media/image111.emf"/><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110.png"/><Relationship Id="rId5" Type="http://schemas.openxmlformats.org/officeDocument/2006/relationships/image" Target="../media/image5.png"/><Relationship Id="rId10" Type="http://schemas.openxmlformats.org/officeDocument/2006/relationships/image" Target="../media/image109.jpeg"/><Relationship Id="rId4" Type="http://schemas.openxmlformats.org/officeDocument/2006/relationships/image" Target="../media/image9.png"/><Relationship Id="rId9"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png"/><Relationship Id="rId7" Type="http://schemas.openxmlformats.org/officeDocument/2006/relationships/image" Target="../media/image112.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9.png"/><Relationship Id="rId7" Type="http://schemas.openxmlformats.org/officeDocument/2006/relationships/image" Target="../media/image11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16.emf"/></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Luke+15%3A1-3%2C+11-32&amp;version=NRSVCE" TargetMode="External"/><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18.png"/><Relationship Id="rId5" Type="http://schemas.openxmlformats.org/officeDocument/2006/relationships/image" Target="../media/image29.png"/><Relationship Id="rId10" Type="http://schemas.openxmlformats.org/officeDocument/2006/relationships/image" Target="../media/image117.png"/><Relationship Id="rId4" Type="http://schemas.openxmlformats.org/officeDocument/2006/relationships/slide" Target="slide2.xml"/><Relationship Id="rId9"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9.png"/><Relationship Id="rId7" Type="http://schemas.openxmlformats.org/officeDocument/2006/relationships/image" Target="../media/image11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24.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23.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2.emf"/><Relationship Id="rId5" Type="http://schemas.openxmlformats.org/officeDocument/2006/relationships/image" Target="../media/image9.png"/><Relationship Id="rId10" Type="http://schemas.openxmlformats.org/officeDocument/2006/relationships/image" Target="../media/image121.emf"/><Relationship Id="rId4" Type="http://schemas.openxmlformats.org/officeDocument/2006/relationships/image" Target="../media/image29.png"/><Relationship Id="rId9" Type="http://schemas.openxmlformats.org/officeDocument/2006/relationships/image" Target="../media/image120.emf"/></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2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7.emf"/><Relationship Id="rId5" Type="http://schemas.openxmlformats.org/officeDocument/2006/relationships/image" Target="../media/image9.png"/><Relationship Id="rId10" Type="http://schemas.openxmlformats.org/officeDocument/2006/relationships/image" Target="../media/image126.png"/><Relationship Id="rId4" Type="http://schemas.openxmlformats.org/officeDocument/2006/relationships/image" Target="../media/image29.png"/><Relationship Id="rId9" Type="http://schemas.openxmlformats.org/officeDocument/2006/relationships/image" Target="../media/image125.emf"/></Relationships>
</file>

<file path=ppt/slides/_rels/slide4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2.xml"/><Relationship Id="rId7" Type="http://schemas.openxmlformats.org/officeDocument/2006/relationships/image" Target="../media/image38.png"/><Relationship Id="rId12"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1.emf"/><Relationship Id="rId5" Type="http://schemas.openxmlformats.org/officeDocument/2006/relationships/image" Target="../media/image9.png"/><Relationship Id="rId10" Type="http://schemas.openxmlformats.org/officeDocument/2006/relationships/image" Target="../media/image130.emf"/><Relationship Id="rId4" Type="http://schemas.openxmlformats.org/officeDocument/2006/relationships/image" Target="../media/image29.png"/><Relationship Id="rId9" Type="http://schemas.openxmlformats.org/officeDocument/2006/relationships/image" Target="../media/image129.emf"/></Relationships>
</file>

<file path=ppt/slides/_rels/slide4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5.png"/><Relationship Id="rId5" Type="http://schemas.openxmlformats.org/officeDocument/2006/relationships/image" Target="../media/image9.png"/><Relationship Id="rId10" Type="http://schemas.openxmlformats.org/officeDocument/2006/relationships/image" Target="../media/image134.emf"/><Relationship Id="rId4" Type="http://schemas.openxmlformats.org/officeDocument/2006/relationships/image" Target="../media/image29.png"/><Relationship Id="rId9" Type="http://schemas.openxmlformats.org/officeDocument/2006/relationships/image" Target="../media/image133.emf"/></Relationships>
</file>

<file path=ppt/slides/_rels/slide4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7.png"/><Relationship Id="rId5" Type="http://schemas.openxmlformats.org/officeDocument/2006/relationships/image" Target="../media/image9.png"/><Relationship Id="rId10" Type="http://schemas.openxmlformats.org/officeDocument/2006/relationships/image" Target="../media/image116.emf"/><Relationship Id="rId4" Type="http://schemas.openxmlformats.org/officeDocument/2006/relationships/image" Target="../media/image29.png"/><Relationship Id="rId9" Type="http://schemas.openxmlformats.org/officeDocument/2006/relationships/image" Target="../media/image136.png"/></Relationships>
</file>

<file path=ppt/slides/_rels/slide4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52.png"/><Relationship Id="rId10" Type="http://schemas.openxmlformats.org/officeDocument/2006/relationships/image" Target="../media/image118.png"/><Relationship Id="rId4" Type="http://schemas.openxmlformats.org/officeDocument/2006/relationships/image" Target="../media/image5.png"/><Relationship Id="rId9" Type="http://schemas.openxmlformats.org/officeDocument/2006/relationships/image" Target="../media/image129.emf"/></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9.png"/><Relationship Id="rId7" Type="http://schemas.openxmlformats.org/officeDocument/2006/relationships/image" Target="../media/image11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139.png"/></Relationships>
</file>

<file path=ppt/slides/_rels/slide5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9.png"/><Relationship Id="rId7" Type="http://schemas.openxmlformats.org/officeDocument/2006/relationships/image" Target="../media/image11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142.png"/><Relationship Id="rId5" Type="http://schemas.openxmlformats.org/officeDocument/2006/relationships/image" Target="../media/image5.png"/><Relationship Id="rId10" Type="http://schemas.openxmlformats.org/officeDocument/2006/relationships/image" Target="../media/image141.png"/><Relationship Id="rId4" Type="http://schemas.openxmlformats.org/officeDocument/2006/relationships/image" Target="../media/image9.png"/><Relationship Id="rId9" Type="http://schemas.openxmlformats.org/officeDocument/2006/relationships/image" Target="../media/image116.emf"/></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9.png"/><Relationship Id="rId7" Type="http://schemas.openxmlformats.org/officeDocument/2006/relationships/image" Target="../media/image14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47.png"/></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biblegateway.com/passage/?search=john+8%3A1-11&amp;version=NRSVCE" TargetMode="External"/><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9.jpeg"/><Relationship Id="rId5" Type="http://schemas.openxmlformats.org/officeDocument/2006/relationships/image" Target="../media/image29.png"/><Relationship Id="rId10" Type="http://schemas.openxmlformats.org/officeDocument/2006/relationships/image" Target="../media/image148.png"/><Relationship Id="rId4" Type="http://schemas.openxmlformats.org/officeDocument/2006/relationships/slide" Target="slide2.xml"/><Relationship Id="rId9" Type="http://schemas.openxmlformats.org/officeDocument/2006/relationships/image" Target="../media/image143.png"/></Relationships>
</file>

<file path=ppt/slides/_rels/slide57.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29.png"/><Relationship Id="rId7" Type="http://schemas.openxmlformats.org/officeDocument/2006/relationships/image" Target="../media/image14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51.png"/></Relationships>
</file>

<file path=ppt/slides/_rels/slide58.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29.png"/><Relationship Id="rId7" Type="http://schemas.openxmlformats.org/officeDocument/2006/relationships/image" Target="../media/image14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54.emf"/><Relationship Id="rId4" Type="http://schemas.openxmlformats.org/officeDocument/2006/relationships/image" Target="../media/image9.png"/><Relationship Id="rId9" Type="http://schemas.openxmlformats.org/officeDocument/2006/relationships/image" Target="../media/image153.emf"/></Relationships>
</file>

<file path=ppt/slides/_rels/slide5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9.png"/><Relationship Id="rId7" Type="http://schemas.openxmlformats.org/officeDocument/2006/relationships/image" Target="../media/image14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57.emf"/><Relationship Id="rId4" Type="http://schemas.openxmlformats.org/officeDocument/2006/relationships/image" Target="../media/image9.png"/><Relationship Id="rId9" Type="http://schemas.openxmlformats.org/officeDocument/2006/relationships/image" Target="../media/image156.emf"/></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xml"/><Relationship Id="rId7" Type="http://schemas.openxmlformats.org/officeDocument/2006/relationships/image" Target="../media/image35.emf"/><Relationship Id="rId2" Type="http://schemas.openxmlformats.org/officeDocument/2006/relationships/hyperlink" Target="https://www.biblegateway.com/passage/?search=luke+4%3A1-13&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youtu.be/NP0SBYjubuU" TargetMode="External"/><Relationship Id="rId11" Type="http://schemas.openxmlformats.org/officeDocument/2006/relationships/image" Target="../media/image160.emf"/><Relationship Id="rId5" Type="http://schemas.openxmlformats.org/officeDocument/2006/relationships/image" Target="../media/image5.png"/><Relationship Id="rId10" Type="http://schemas.openxmlformats.org/officeDocument/2006/relationships/image" Target="../media/image159.emf"/><Relationship Id="rId4" Type="http://schemas.openxmlformats.org/officeDocument/2006/relationships/image" Target="../media/image9.png"/><Relationship Id="rId9" Type="http://schemas.openxmlformats.org/officeDocument/2006/relationships/image" Target="../media/image158.emf"/></Relationships>
</file>

<file path=ppt/slides/_rels/slide61.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image" Target="../media/image29.png"/><Relationship Id="rId7" Type="http://schemas.openxmlformats.org/officeDocument/2006/relationships/image" Target="../media/image14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10" Type="http://schemas.openxmlformats.org/officeDocument/2006/relationships/image" Target="../media/image163.emf"/><Relationship Id="rId4" Type="http://schemas.openxmlformats.org/officeDocument/2006/relationships/image" Target="../media/image9.png"/><Relationship Id="rId9" Type="http://schemas.openxmlformats.org/officeDocument/2006/relationships/image" Target="../media/image162.emf"/></Relationships>
</file>

<file path=ppt/slides/_rels/slide62.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5.png"/><Relationship Id="rId7" Type="http://schemas.openxmlformats.org/officeDocument/2006/relationships/image" Target="../media/image14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 Id="rId9" Type="http://schemas.openxmlformats.org/officeDocument/2006/relationships/image" Target="../media/image156.emf"/></Relationships>
</file>

<file path=ppt/slides/_rels/slide6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143.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4.png"/></Relationships>
</file>

<file path=ppt/slides/_rels/slide6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9.png"/><Relationship Id="rId7" Type="http://schemas.openxmlformats.org/officeDocument/2006/relationships/image" Target="../media/image57.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hyperlink" Target="https://caritas.org.nz/caritas-challenge" TargetMode="External"/><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5.png"/></Relationships>
</file>

<file path=ppt/slides/_rels/slide65.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60.emf"/><Relationship Id="rId3" Type="http://schemas.openxmlformats.org/officeDocument/2006/relationships/slide" Target="slide2.xml"/><Relationship Id="rId7" Type="http://schemas.openxmlformats.org/officeDocument/2006/relationships/image" Target="../media/image59.png"/><Relationship Id="rId12" Type="http://schemas.openxmlformats.org/officeDocument/2006/relationships/hyperlink" Target="https://youtu.be/NP0SBYjubuU"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67.jpeg"/><Relationship Id="rId5" Type="http://schemas.openxmlformats.org/officeDocument/2006/relationships/image" Target="../media/image9.png"/><Relationship Id="rId10" Type="http://schemas.openxmlformats.org/officeDocument/2006/relationships/image" Target="../media/image142.png"/><Relationship Id="rId4" Type="http://schemas.openxmlformats.org/officeDocument/2006/relationships/image" Target="../media/image29.png"/><Relationship Id="rId9" Type="http://schemas.openxmlformats.org/officeDocument/2006/relationships/image" Target="../media/image166.png"/><Relationship Id="rId14" Type="http://schemas.openxmlformats.org/officeDocument/2006/relationships/image" Target="../media/image168.png"/></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6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5.png"/><Relationship Id="rId7" Type="http://schemas.openxmlformats.org/officeDocument/2006/relationships/image" Target="../media/image169.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29.png"/><Relationship Id="rId7" Type="http://schemas.openxmlformats.org/officeDocument/2006/relationships/image" Target="../media/image16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slide" Target="slide2.xml"/><Relationship Id="rId7" Type="http://schemas.openxmlformats.org/officeDocument/2006/relationships/image" Target="../media/image36.png"/><Relationship Id="rId2" Type="http://schemas.openxmlformats.org/officeDocument/2006/relationships/hyperlink" Target="https://www.biblegateway.com/passage/?search=Luke+23%3A32-49&amp;version=NRSVCE"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5.emf"/><Relationship Id="rId4" Type="http://schemas.openxmlformats.org/officeDocument/2006/relationships/image" Target="../media/image29.png"/><Relationship Id="rId9" Type="http://schemas.openxmlformats.org/officeDocument/2006/relationships/image" Target="../media/image17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slide" Target="slide2.xml"/><Relationship Id="rId7" Type="http://schemas.openxmlformats.org/officeDocument/2006/relationships/image" Target="../media/image38.png"/><Relationship Id="rId2" Type="http://schemas.openxmlformats.org/officeDocument/2006/relationships/hyperlink" Target="http://www.caritas.org.nz/s/Lent2022-The-Way-of-the-Cross.pptx"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7.emf"/><Relationship Id="rId4" Type="http://schemas.openxmlformats.org/officeDocument/2006/relationships/image" Target="../media/image29.png"/><Relationship Id="rId9" Type="http://schemas.openxmlformats.org/officeDocument/2006/relationships/image" Target="../media/image176.png"/></Relationships>
</file>

<file path=ppt/slides/_rels/slide71.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29.png"/><Relationship Id="rId7" Type="http://schemas.openxmlformats.org/officeDocument/2006/relationships/image" Target="../media/image178.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hyperlink" Target="http://www.caritas.org.nz/s/Lent2022-The-Way-of-the-Cross-Notes.pdf" TargetMode="External"/><Relationship Id="rId5" Type="http://schemas.openxmlformats.org/officeDocument/2006/relationships/image" Target="../media/image5.png"/><Relationship Id="rId10" Type="http://schemas.openxmlformats.org/officeDocument/2006/relationships/hyperlink" Target="http://www.caritas.org.nz/s/Lent2022-The-Way-of-the-Cross.pptx" TargetMode="External"/><Relationship Id="rId4" Type="http://schemas.openxmlformats.org/officeDocument/2006/relationships/image" Target="../media/image9.png"/><Relationship Id="rId9" Type="http://schemas.openxmlformats.org/officeDocument/2006/relationships/image" Target="../media/image176.png"/></Relationships>
</file>

<file path=ppt/slides/_rels/slide72.xml.rels><?xml version="1.0" encoding="UTF-8" standalone="yes"?>
<Relationships xmlns="http://schemas.openxmlformats.org/package/2006/relationships"><Relationship Id="rId8" Type="http://schemas.openxmlformats.org/officeDocument/2006/relationships/image" Target="../media/image175.emf"/><Relationship Id="rId3" Type="http://schemas.openxmlformats.org/officeDocument/2006/relationships/image" Target="../media/image5.png"/><Relationship Id="rId7" Type="http://schemas.openxmlformats.org/officeDocument/2006/relationships/image" Target="../media/image169.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29.png"/><Relationship Id="rId7" Type="http://schemas.openxmlformats.org/officeDocument/2006/relationships/image" Target="../media/image16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3.png"/></Relationships>
</file>

<file path=ppt/slides/_rels/slide7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180.png"/></Relationships>
</file>

<file path=ppt/slides/_rels/slide75.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7.emf"/><Relationship Id="rId3" Type="http://schemas.openxmlformats.org/officeDocument/2006/relationships/slide" Target="slide2.xml"/><Relationship Id="rId7" Type="http://schemas.openxmlformats.org/officeDocument/2006/relationships/image" Target="../media/image59.png"/><Relationship Id="rId12" Type="http://schemas.openxmlformats.org/officeDocument/2006/relationships/image" Target="../media/image183.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82.jpeg"/><Relationship Id="rId5" Type="http://schemas.openxmlformats.org/officeDocument/2006/relationships/image" Target="../media/image9.png"/><Relationship Id="rId10" Type="http://schemas.openxmlformats.org/officeDocument/2006/relationships/image" Target="../media/image142.png"/><Relationship Id="rId4" Type="http://schemas.openxmlformats.org/officeDocument/2006/relationships/image" Target="../media/image29.png"/><Relationship Id="rId9" Type="http://schemas.openxmlformats.org/officeDocument/2006/relationships/image" Target="../media/image181.png"/></Relationships>
</file>

<file path=ppt/slides/_rels/slide76.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29.png"/><Relationship Id="rId2" Type="http://schemas.openxmlformats.org/officeDocument/2006/relationships/hyperlink" Target="http://www.caritas.org.nz/" TargetMode="Externa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 Target="slide2.xml"/><Relationship Id="rId7" Type="http://schemas.openxmlformats.org/officeDocument/2006/relationships/image" Target="../media/image40.emf"/><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39.png"/><Relationship Id="rId3" Type="http://schemas.openxmlformats.org/officeDocument/2006/relationships/slide" Target="slide2.xml"/><Relationship Id="rId7" Type="http://schemas.openxmlformats.org/officeDocument/2006/relationships/image" Target="../media/image43.emf"/><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46.emf"/><Relationship Id="rId4" Type="http://schemas.openxmlformats.org/officeDocument/2006/relationships/image" Target="../media/image29.png"/><Relationship Id="rId9"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earing masks&#10;&#10;Description automatically generated with medium confidence">
            <a:extLst>
              <a:ext uri="{FF2B5EF4-FFF2-40B4-BE49-F238E27FC236}">
                <a16:creationId xmlns:a16="http://schemas.microsoft.com/office/drawing/2014/main" id="{90AB14D5-5C59-4B36-A8A6-451054F91E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77779"/>
          </a:xfrm>
          <a:prstGeom prst="rect">
            <a:avLst/>
          </a:prstGeom>
        </p:spPr>
      </p:pic>
      <p:pic>
        <p:nvPicPr>
          <p:cNvPr id="4" name="Picture 3">
            <a:extLst>
              <a:ext uri="{FF2B5EF4-FFF2-40B4-BE49-F238E27FC236}">
                <a16:creationId xmlns:a16="http://schemas.microsoft.com/office/drawing/2014/main" id="{E046DCE2-6215-4E02-90F2-B56BEE6056C3}"/>
              </a:ext>
            </a:extLst>
          </p:cNvPr>
          <p:cNvPicPr>
            <a:picLocks noChangeAspect="1"/>
          </p:cNvPicPr>
          <p:nvPr/>
        </p:nvPicPr>
        <p:blipFill>
          <a:blip r:embed="rId3"/>
          <a:stretch>
            <a:fillRect/>
          </a:stretch>
        </p:blipFill>
        <p:spPr>
          <a:xfrm>
            <a:off x="3232" y="6548595"/>
            <a:ext cx="12192000" cy="329184"/>
          </a:xfrm>
          <a:prstGeom prst="rect">
            <a:avLst/>
          </a:prstGeom>
        </p:spPr>
      </p:pic>
      <p:pic>
        <p:nvPicPr>
          <p:cNvPr id="2" name="Picture 1">
            <a:extLst>
              <a:ext uri="{FF2B5EF4-FFF2-40B4-BE49-F238E27FC236}">
                <a16:creationId xmlns:a16="http://schemas.microsoft.com/office/drawing/2014/main" id="{C9D55EF2-9098-40E9-ABAA-C2672526CE80}"/>
              </a:ext>
            </a:extLst>
          </p:cNvPr>
          <p:cNvPicPr>
            <a:picLocks noChangeAspect="1"/>
          </p:cNvPicPr>
          <p:nvPr/>
        </p:nvPicPr>
        <p:blipFill>
          <a:blip r:embed="rId4"/>
          <a:stretch>
            <a:fillRect/>
          </a:stretch>
        </p:blipFill>
        <p:spPr>
          <a:xfrm>
            <a:off x="9869745" y="4839048"/>
            <a:ext cx="2030144" cy="1780186"/>
          </a:xfrm>
          <a:prstGeom prst="rect">
            <a:avLst/>
          </a:prstGeom>
        </p:spPr>
      </p:pic>
    </p:spTree>
    <p:extLst>
      <p:ext uri="{BB962C8B-B14F-4D97-AF65-F5344CB8AC3E}">
        <p14:creationId xmlns:p14="http://schemas.microsoft.com/office/powerpoint/2010/main" val="35523472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59E67615-7701-4D86-AF0A-D213B29F48C4}"/>
              </a:ext>
            </a:extLst>
          </p:cNvPr>
          <p:cNvPicPr>
            <a:picLocks noChangeAspect="1"/>
          </p:cNvPicPr>
          <p:nvPr/>
        </p:nvPicPr>
        <p:blipFill>
          <a:blip r:embed="rId7"/>
          <a:stretch>
            <a:fillRect/>
          </a:stretch>
        </p:blipFill>
        <p:spPr>
          <a:xfrm>
            <a:off x="1183370" y="2094891"/>
            <a:ext cx="3867324" cy="2159058"/>
          </a:xfrm>
          <a:prstGeom prst="rect">
            <a:avLst/>
          </a:prstGeom>
        </p:spPr>
      </p:pic>
      <p:pic>
        <p:nvPicPr>
          <p:cNvPr id="10" name="Picture 9">
            <a:extLst>
              <a:ext uri="{FF2B5EF4-FFF2-40B4-BE49-F238E27FC236}">
                <a16:creationId xmlns:a16="http://schemas.microsoft.com/office/drawing/2014/main" id="{B6126092-FAF8-4333-8724-ECEA536606D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6944" b="14462"/>
          <a:stretch/>
        </p:blipFill>
        <p:spPr>
          <a:xfrm>
            <a:off x="1225455" y="4564364"/>
            <a:ext cx="3867325" cy="1493052"/>
          </a:xfrm>
          <a:prstGeom prst="rect">
            <a:avLst/>
          </a:prstGeom>
        </p:spPr>
      </p:pic>
      <p:pic>
        <p:nvPicPr>
          <p:cNvPr id="19" name="Picture 18">
            <a:extLst>
              <a:ext uri="{FF2B5EF4-FFF2-40B4-BE49-F238E27FC236}">
                <a16:creationId xmlns:a16="http://schemas.microsoft.com/office/drawing/2014/main" id="{EA80070A-7D53-41F6-BDFD-BF178F205B1B}"/>
              </a:ext>
            </a:extLst>
          </p:cNvPr>
          <p:cNvPicPr>
            <a:picLocks noChangeAspect="1"/>
          </p:cNvPicPr>
          <p:nvPr/>
        </p:nvPicPr>
        <p:blipFill>
          <a:blip r:embed="rId9"/>
          <a:stretch>
            <a:fillRect/>
          </a:stretch>
        </p:blipFill>
        <p:spPr>
          <a:xfrm>
            <a:off x="9524539" y="2094890"/>
            <a:ext cx="2079682" cy="3128310"/>
          </a:xfrm>
          <a:prstGeom prst="rect">
            <a:avLst/>
          </a:prstGeom>
        </p:spPr>
      </p:pic>
      <p:pic>
        <p:nvPicPr>
          <p:cNvPr id="22" name="Picture 21">
            <a:extLst>
              <a:ext uri="{FF2B5EF4-FFF2-40B4-BE49-F238E27FC236}">
                <a16:creationId xmlns:a16="http://schemas.microsoft.com/office/drawing/2014/main" id="{29775872-46CB-4F1A-BBD9-CF55CA3561CD}"/>
              </a:ext>
            </a:extLst>
          </p:cNvPr>
          <p:cNvPicPr>
            <a:picLocks noChangeAspect="1"/>
          </p:cNvPicPr>
          <p:nvPr/>
        </p:nvPicPr>
        <p:blipFill>
          <a:blip r:embed="rId10"/>
          <a:stretch>
            <a:fillRect/>
          </a:stretch>
        </p:blipFill>
        <p:spPr>
          <a:xfrm>
            <a:off x="5273676" y="2114649"/>
            <a:ext cx="4029218" cy="3008572"/>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5821216" y="5563313"/>
            <a:ext cx="7116416" cy="461665"/>
          </a:xfrm>
          <a:prstGeom prst="rect">
            <a:avLst/>
          </a:prstGeom>
          <a:noFill/>
        </p:spPr>
        <p:txBody>
          <a:bodyPr wrap="square">
            <a:spAutoFit/>
          </a:bodyPr>
          <a:lstStyle/>
          <a:p>
            <a:r>
              <a:rPr lang="en-NZ" sz="2400" b="0" i="0" u="none" strike="noStrike" baseline="0" dirty="0">
                <a:solidFill>
                  <a:srgbClr val="9C509F"/>
                </a:solidFill>
                <a:latin typeface="Calibri" panose="020F0502020204030204" pitchFamily="34" charset="0"/>
                <a:cs typeface="Calibri" panose="020F0502020204030204" pitchFamily="34" charset="0"/>
              </a:rPr>
              <a:t>What stands out in these images?</a:t>
            </a:r>
            <a:endParaRPr lang="en-US" sz="2400" dirty="0">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9" name="Picture 28">
            <a:extLst>
              <a:ext uri="{FF2B5EF4-FFF2-40B4-BE49-F238E27FC236}">
                <a16:creationId xmlns:a16="http://schemas.microsoft.com/office/drawing/2014/main" id="{82EF874E-0C3D-4681-BD4A-CA63831ADED6}"/>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DDC40650-2543-4B7A-A1EA-AC04C31D734F}"/>
              </a:ext>
            </a:extLst>
          </p:cNvPr>
          <p:cNvPicPr>
            <a:picLocks noChangeAspect="1"/>
          </p:cNvPicPr>
          <p:nvPr/>
        </p:nvPicPr>
        <p:blipFill>
          <a:blip r:embed="rId13"/>
          <a:stretch>
            <a:fillRect/>
          </a:stretch>
        </p:blipFill>
        <p:spPr>
          <a:xfrm>
            <a:off x="1249782" y="351934"/>
            <a:ext cx="8504657" cy="1761897"/>
          </a:xfrm>
          <a:prstGeom prst="rect">
            <a:avLst/>
          </a:prstGeom>
        </p:spPr>
      </p:pic>
    </p:spTree>
    <p:extLst>
      <p:ext uri="{BB962C8B-B14F-4D97-AF65-F5344CB8AC3E}">
        <p14:creationId xmlns:p14="http://schemas.microsoft.com/office/powerpoint/2010/main" val="26541120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1735" y="5652105"/>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31301" y="943869"/>
            <a:ext cx="9270110" cy="4893647"/>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It is hard to imagine how hard it must have been for Jesus to stay</a:t>
            </a:r>
          </a:p>
          <a:p>
            <a:pPr algn="l"/>
            <a:r>
              <a:rPr lang="en-NZ" sz="2400" b="0" i="0" u="none" strike="noStrike" baseline="0" dirty="0">
                <a:latin typeface="Calibri" panose="020F0502020204030204" pitchFamily="34" charset="0"/>
                <a:cs typeface="Calibri" panose="020F0502020204030204" pitchFamily="34" charset="0"/>
              </a:rPr>
              <a:t>strong for such a long time out in the wilderness. He showed great</a:t>
            </a:r>
          </a:p>
          <a:p>
            <a:pPr algn="l"/>
            <a:r>
              <a:rPr lang="en-NZ" sz="2400" b="0" i="0" u="none" strike="noStrike" baseline="0" dirty="0">
                <a:latin typeface="Calibri" panose="020F0502020204030204" pitchFamily="34" charset="0"/>
                <a:cs typeface="Calibri" panose="020F0502020204030204" pitchFamily="34" charset="0"/>
              </a:rPr>
              <a:t>strength and faith to overcome the devil. He was aware of something</a:t>
            </a:r>
          </a:p>
          <a:p>
            <a:pPr algn="l"/>
            <a:r>
              <a:rPr lang="en-NZ" sz="2400" b="0" i="0" u="none" strike="noStrike" baseline="0" dirty="0">
                <a:latin typeface="Calibri" panose="020F0502020204030204" pitchFamily="34" charset="0"/>
                <a:cs typeface="Calibri" panose="020F0502020204030204" pitchFamily="34" charset="0"/>
              </a:rPr>
              <a:t>better to come. Jesus, himself, would change the world for the good</a:t>
            </a:r>
          </a:p>
          <a:p>
            <a:pPr algn="l"/>
            <a:r>
              <a:rPr lang="en-NZ" sz="2400" b="0" i="0" u="none" strike="noStrike" baseline="0" dirty="0">
                <a:latin typeface="Calibri" panose="020F0502020204030204" pitchFamily="34" charset="0"/>
                <a:cs typeface="Calibri" panose="020F0502020204030204" pitchFamily="34" charset="0"/>
              </a:rPr>
              <a:t>of all.</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Many of the girls living in Lujan Home have experienced some very</a:t>
            </a:r>
          </a:p>
          <a:p>
            <a:pPr algn="l"/>
            <a:r>
              <a:rPr lang="en-NZ" sz="2400" b="0" i="0" u="none" strike="noStrike" baseline="0" dirty="0">
                <a:latin typeface="Calibri" panose="020F0502020204030204" pitchFamily="34" charset="0"/>
                <a:cs typeface="Calibri" panose="020F0502020204030204" pitchFamily="34" charset="0"/>
              </a:rPr>
              <a:t>hard challenges and have shown great strength and resilience. The</a:t>
            </a:r>
          </a:p>
          <a:p>
            <a:pPr algn="l"/>
            <a:r>
              <a:rPr lang="en-NZ" sz="2400" b="0" i="0" u="none" strike="noStrike" baseline="0" dirty="0">
                <a:latin typeface="Calibri" panose="020F0502020204030204" pitchFamily="34" charset="0"/>
                <a:cs typeface="Calibri" panose="020F0502020204030204" pitchFamily="34" charset="0"/>
              </a:rPr>
              <a:t>Lujan Home runs on the providence of God, meaning that they run</a:t>
            </a:r>
          </a:p>
          <a:p>
            <a:pPr algn="l"/>
            <a:r>
              <a:rPr lang="en-NZ" sz="2400" b="0" i="0" u="none" strike="noStrike" baseline="0" dirty="0">
                <a:latin typeface="Calibri" panose="020F0502020204030204" pitchFamily="34" charset="0"/>
                <a:cs typeface="Calibri" panose="020F0502020204030204" pitchFamily="34" charset="0"/>
              </a:rPr>
              <a:t>their organisation trusting that God will provide. In spite of the worry</a:t>
            </a:r>
          </a:p>
          <a:p>
            <a:pPr algn="l"/>
            <a:r>
              <a:rPr lang="en-NZ" sz="2400" b="0" i="0" u="none" strike="noStrike" baseline="0" dirty="0">
                <a:latin typeface="Calibri" panose="020F0502020204030204" pitchFamily="34" charset="0"/>
                <a:cs typeface="Calibri" panose="020F0502020204030204" pitchFamily="34" charset="0"/>
              </a:rPr>
              <a:t>that food and funding will run out they have continued to dream of</a:t>
            </a:r>
          </a:p>
          <a:p>
            <a:pPr algn="l"/>
            <a:r>
              <a:rPr lang="en-NZ" sz="2400" b="0" i="0" u="none" strike="noStrike" baseline="0" dirty="0">
                <a:latin typeface="Calibri" panose="020F0502020204030204" pitchFamily="34" charset="0"/>
                <a:cs typeface="Calibri" panose="020F0502020204030204" pitchFamily="34" charset="0"/>
              </a:rPr>
              <a:t>a life that is better for the girls. Their strength and faith remind us all</a:t>
            </a:r>
          </a:p>
          <a:p>
            <a:pPr algn="l"/>
            <a:r>
              <a:rPr lang="en-NZ" sz="2400" b="0" i="0" u="none" strike="noStrike" baseline="0" dirty="0">
                <a:latin typeface="Calibri" panose="020F0502020204030204" pitchFamily="34" charset="0"/>
                <a:cs typeface="Calibri" panose="020F0502020204030204" pitchFamily="34" charset="0"/>
              </a:rPr>
              <a:t>to trust in God’s will in every circumstance.</a:t>
            </a:r>
            <a:endParaRPr lang="en-NZ" sz="4400"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293EE818-21B3-4305-A2E6-764614CD2D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41156" y="1586758"/>
            <a:ext cx="1711960" cy="1443618"/>
          </a:xfrm>
          <a:prstGeom prst="rect">
            <a:avLst/>
          </a:prstGeom>
        </p:spPr>
      </p:pic>
      <p:pic>
        <p:nvPicPr>
          <p:cNvPr id="6" name="Picture 5">
            <a:extLst>
              <a:ext uri="{FF2B5EF4-FFF2-40B4-BE49-F238E27FC236}">
                <a16:creationId xmlns:a16="http://schemas.microsoft.com/office/drawing/2014/main" id="{9B77B206-54F6-46A4-9443-3EFC52F0BE74}"/>
              </a:ext>
            </a:extLst>
          </p:cNvPr>
          <p:cNvPicPr>
            <a:picLocks noChangeAspect="1"/>
          </p:cNvPicPr>
          <p:nvPr/>
        </p:nvPicPr>
        <p:blipFill>
          <a:blip r:embed="rId7"/>
          <a:stretch>
            <a:fillRect/>
          </a:stretch>
        </p:blipFill>
        <p:spPr>
          <a:xfrm>
            <a:off x="10141156" y="3490503"/>
            <a:ext cx="1711960" cy="2567940"/>
          </a:xfrm>
          <a:prstGeom prst="rect">
            <a:avLst/>
          </a:prstGeom>
        </p:spPr>
      </p:pic>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8"/>
          <a:stretch>
            <a:fillRect/>
          </a:stretch>
        </p:blipFill>
        <p:spPr>
          <a:xfrm>
            <a:off x="-99854" y="95753"/>
            <a:ext cx="1127858" cy="6340390"/>
          </a:xfrm>
          <a:prstGeom prst="rect">
            <a:avLst/>
          </a:prstGeom>
        </p:spPr>
      </p:pic>
      <p:pic>
        <p:nvPicPr>
          <p:cNvPr id="24" name="Picture 23">
            <a:extLst>
              <a:ext uri="{FF2B5EF4-FFF2-40B4-BE49-F238E27FC236}">
                <a16:creationId xmlns:a16="http://schemas.microsoft.com/office/drawing/2014/main" id="{B259528E-5978-46B3-8D50-99D750503693}"/>
              </a:ext>
            </a:extLst>
          </p:cNvPr>
          <p:cNvPicPr>
            <a:picLocks noChangeAspect="1"/>
          </p:cNvPicPr>
          <p:nvPr/>
        </p:nvPicPr>
        <p:blipFill>
          <a:blip r:embed="rId9"/>
          <a:stretch>
            <a:fillRect/>
          </a:stretch>
        </p:blipFill>
        <p:spPr>
          <a:xfrm>
            <a:off x="10501221" y="-312"/>
            <a:ext cx="1792379" cy="1054699"/>
          </a:xfrm>
          <a:prstGeom prst="rect">
            <a:avLst/>
          </a:prstGeom>
        </p:spPr>
      </p:pic>
    </p:spTree>
    <p:extLst>
      <p:ext uri="{BB962C8B-B14F-4D97-AF65-F5344CB8AC3E}">
        <p14:creationId xmlns:p14="http://schemas.microsoft.com/office/powerpoint/2010/main" val="11970465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5B5DC0B3-5B85-439F-B0FF-1E6DF366B2DF">
            <a:extLst>
              <a:ext uri="{FF2B5EF4-FFF2-40B4-BE49-F238E27FC236}">
                <a16:creationId xmlns:a16="http://schemas.microsoft.com/office/drawing/2014/main" id="{EAED3F1B-3DE5-418E-A9EE-2555F99FB951}"/>
              </a:ext>
            </a:extLst>
          </p:cNvPr>
          <p:cNvPicPr>
            <a:picLocks noChangeAspect="1" noChangeArrowheads="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4062566" y="724384"/>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7"/>
          <a:stretch>
            <a:fillRect/>
          </a:stretch>
        </p:blipFill>
        <p:spPr>
          <a:xfrm>
            <a:off x="-10485" y="155122"/>
            <a:ext cx="1194920" cy="6340390"/>
          </a:xfrm>
          <a:prstGeom prst="rect">
            <a:avLst/>
          </a:prstGeom>
        </p:spPr>
      </p:pic>
      <p:pic>
        <p:nvPicPr>
          <p:cNvPr id="19" name="Picture 18">
            <a:extLst>
              <a:ext uri="{FF2B5EF4-FFF2-40B4-BE49-F238E27FC236}">
                <a16:creationId xmlns:a16="http://schemas.microsoft.com/office/drawing/2014/main" id="{B9150B6A-DAAB-4611-B59D-171C947589A9}"/>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A82460D9-7381-4C1B-86D1-9CE510D95D11}"/>
              </a:ext>
            </a:extLst>
          </p:cNvPr>
          <p:cNvPicPr>
            <a:picLocks noChangeAspect="1"/>
          </p:cNvPicPr>
          <p:nvPr/>
        </p:nvPicPr>
        <p:blipFill>
          <a:blip r:embed="rId9"/>
          <a:stretch>
            <a:fillRect/>
          </a:stretch>
        </p:blipFill>
        <p:spPr>
          <a:xfrm>
            <a:off x="2462066" y="1859027"/>
            <a:ext cx="7852329" cy="3164098"/>
          </a:xfrm>
          <a:prstGeom prst="rect">
            <a:avLst/>
          </a:prstGeom>
        </p:spPr>
      </p:pic>
    </p:spTree>
    <p:extLst>
      <p:ext uri="{BB962C8B-B14F-4D97-AF65-F5344CB8AC3E}">
        <p14:creationId xmlns:p14="http://schemas.microsoft.com/office/powerpoint/2010/main" val="415605733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30751" y="679842"/>
            <a:ext cx="7128183" cy="2308324"/>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Write a letter addressed to the SSVM sisters at Lujan Home and the girls staying there. You could let them know that you are inspired by what they do and that you are praying for them all. You can e-mail your letter to </a:t>
            </a:r>
            <a:r>
              <a:rPr lang="en-NZ" sz="2400" dirty="0">
                <a:latin typeface="Calibri" panose="020F0502020204030204" pitchFamily="34" charset="0"/>
                <a:cs typeface="Calibri" panose="020F0502020204030204" pitchFamily="34" charset="0"/>
                <a:hlinkClick r:id="rId6"/>
              </a:rPr>
              <a:t>education@caritas.org.nz </a:t>
            </a:r>
            <a:r>
              <a:rPr lang="en-NZ" sz="2400" dirty="0">
                <a:latin typeface="Calibri" panose="020F0502020204030204" pitchFamily="34" charset="0"/>
                <a:cs typeface="Calibri" panose="020F0502020204030204" pitchFamily="34" charset="0"/>
              </a:rPr>
              <a:t>and we can pass it on so that they know we are building dreams together.</a:t>
            </a:r>
            <a:endParaRPr lang="en-US" sz="24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B0D6065-AFFA-4B7F-9E2D-C8DC47BD09CE}"/>
              </a:ext>
            </a:extLst>
          </p:cNvPr>
          <p:cNvSpPr txBox="1"/>
          <p:nvPr/>
        </p:nvSpPr>
        <p:spPr>
          <a:xfrm>
            <a:off x="1630750" y="3492277"/>
            <a:ext cx="5644693" cy="2308324"/>
          </a:xfrm>
          <a:prstGeom prst="rect">
            <a:avLst/>
          </a:prstGeom>
          <a:noFill/>
        </p:spPr>
        <p:txBody>
          <a:bodyPr wrap="square">
            <a:spAutoFit/>
          </a:bodyPr>
          <a:lstStyle/>
          <a:p>
            <a:r>
              <a:rPr lang="en-NZ" sz="2400" dirty="0">
                <a:latin typeface="Calibri" panose="020F0502020204030204" pitchFamily="34" charset="0"/>
                <a:cs typeface="Calibri" panose="020F0502020204030204" pitchFamily="34" charset="0"/>
              </a:rPr>
              <a:t>Watch this short PowerPoint story about </a:t>
            </a:r>
            <a:r>
              <a:rPr lang="en-NZ" sz="2400" dirty="0" err="1">
                <a:latin typeface="Calibri" panose="020F0502020204030204" pitchFamily="34" charset="0"/>
                <a:cs typeface="Calibri" panose="020F0502020204030204" pitchFamily="34" charset="0"/>
              </a:rPr>
              <a:t>Marijo</a:t>
            </a:r>
            <a:r>
              <a:rPr lang="en-NZ" sz="2400" dirty="0">
                <a:latin typeface="Calibri" panose="020F0502020204030204" pitchFamily="34" charset="0"/>
                <a:cs typeface="Calibri" panose="020F0502020204030204" pitchFamily="34" charset="0"/>
              </a:rPr>
              <a:t> – one of the girls at Lujan Home for Girls who has had her life transformed and is now making her dreams for something better come true as part of the Queen of Paradise Orchestra in Papua New Guinea.</a:t>
            </a:r>
            <a:endParaRPr lang="en-US" sz="2400" dirty="0">
              <a:latin typeface="Calibri" panose="020F0502020204030204" pitchFamily="34" charset="0"/>
              <a:cs typeface="Calibri" panose="020F0502020204030204" pitchFamily="34" charset="0"/>
            </a:endParaRPr>
          </a:p>
        </p:txBody>
      </p:sp>
      <p:pic>
        <p:nvPicPr>
          <p:cNvPr id="11" name="Picture 10">
            <a:hlinkClick r:id="rId7"/>
            <a:extLst>
              <a:ext uri="{FF2B5EF4-FFF2-40B4-BE49-F238E27FC236}">
                <a16:creationId xmlns:a16="http://schemas.microsoft.com/office/drawing/2014/main" id="{334F1949-1444-451B-A2DA-7EDC392263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292" r="8548"/>
          <a:stretch/>
        </p:blipFill>
        <p:spPr>
          <a:xfrm>
            <a:off x="7452892" y="3541767"/>
            <a:ext cx="3559665" cy="1213614"/>
          </a:xfrm>
          <a:prstGeom prst="rect">
            <a:avLst/>
          </a:prstGeom>
        </p:spPr>
      </p:pic>
      <p:sp>
        <p:nvSpPr>
          <p:cNvPr id="18" name="Rectangle: Rounded Corners 17">
            <a:hlinkClick r:id="rId7"/>
            <a:extLst>
              <a:ext uri="{FF2B5EF4-FFF2-40B4-BE49-F238E27FC236}">
                <a16:creationId xmlns:a16="http://schemas.microsoft.com/office/drawing/2014/main" id="{0EC5D4B3-AE18-4E7A-B07F-10DAD7AB303C}"/>
              </a:ext>
            </a:extLst>
          </p:cNvPr>
          <p:cNvSpPr/>
          <p:nvPr/>
        </p:nvSpPr>
        <p:spPr>
          <a:xfrm>
            <a:off x="7452894" y="4958982"/>
            <a:ext cx="3559664"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Watch </a:t>
            </a:r>
            <a:r>
              <a:rPr lang="en-US" dirty="0" err="1">
                <a:latin typeface="Calibri" panose="020F0502020204030204" pitchFamily="34" charset="0"/>
                <a:cs typeface="Calibri" panose="020F0502020204030204" pitchFamily="34" charset="0"/>
              </a:rPr>
              <a:t>Marijo</a:t>
            </a:r>
            <a:r>
              <a:rPr lang="en-US" dirty="0">
                <a:latin typeface="Calibri" panose="020F0502020204030204" pitchFamily="34" charset="0"/>
                <a:cs typeface="Calibri" panose="020F0502020204030204" pitchFamily="34" charset="0"/>
              </a:rPr>
              <a:t> and the Queen of Paradise Orchestra PowerPoint</a:t>
            </a: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9"/>
          <a:stretch>
            <a:fillRect/>
          </a:stretch>
        </p:blipFill>
        <p:spPr>
          <a:xfrm>
            <a:off x="-178717" y="65458"/>
            <a:ext cx="1121761" cy="6340390"/>
          </a:xfrm>
          <a:prstGeom prst="rect">
            <a:avLst/>
          </a:prstGeom>
        </p:spPr>
      </p:pic>
      <p:pic>
        <p:nvPicPr>
          <p:cNvPr id="22" name="Picture 21">
            <a:extLst>
              <a:ext uri="{FF2B5EF4-FFF2-40B4-BE49-F238E27FC236}">
                <a16:creationId xmlns:a16="http://schemas.microsoft.com/office/drawing/2014/main" id="{A9A739E9-AAA1-4F01-AFAF-8FFC5788BCCD}"/>
              </a:ext>
            </a:extLst>
          </p:cNvPr>
          <p:cNvPicPr>
            <a:picLocks noChangeAspect="1"/>
          </p:cNvPicPr>
          <p:nvPr/>
        </p:nvPicPr>
        <p:blipFill>
          <a:blip r:embed="rId10"/>
          <a:stretch>
            <a:fillRect/>
          </a:stretch>
        </p:blipFill>
        <p:spPr>
          <a:xfrm>
            <a:off x="10501221" y="-312"/>
            <a:ext cx="1792379" cy="1054699"/>
          </a:xfrm>
          <a:prstGeom prst="rect">
            <a:avLst/>
          </a:prstGeom>
        </p:spPr>
      </p:pic>
      <p:pic>
        <p:nvPicPr>
          <p:cNvPr id="19" name="Picture 18">
            <a:extLst>
              <a:ext uri="{FF2B5EF4-FFF2-40B4-BE49-F238E27FC236}">
                <a16:creationId xmlns:a16="http://schemas.microsoft.com/office/drawing/2014/main" id="{4BB54983-A978-4167-BC4C-10AB530459BA}"/>
              </a:ext>
            </a:extLst>
          </p:cNvPr>
          <p:cNvPicPr>
            <a:picLocks noChangeAspect="1"/>
          </p:cNvPicPr>
          <p:nvPr/>
        </p:nvPicPr>
        <p:blipFill>
          <a:blip r:embed="rId11"/>
          <a:stretch>
            <a:fillRect/>
          </a:stretch>
        </p:blipFill>
        <p:spPr>
          <a:xfrm>
            <a:off x="8827372" y="1107268"/>
            <a:ext cx="1928375" cy="1707698"/>
          </a:xfrm>
          <a:prstGeom prst="rect">
            <a:avLst/>
          </a:prstGeom>
        </p:spPr>
      </p:pic>
    </p:spTree>
    <p:extLst>
      <p:ext uri="{BB962C8B-B14F-4D97-AF65-F5344CB8AC3E}">
        <p14:creationId xmlns:p14="http://schemas.microsoft.com/office/powerpoint/2010/main" val="326707391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3A08FBA9-5F0E-40B6-BAD3-374EC4A71A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38118" y="2361069"/>
            <a:ext cx="10691175" cy="2160015"/>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7" name="Picture 16">
            <a:extLst>
              <a:ext uri="{FF2B5EF4-FFF2-40B4-BE49-F238E27FC236}">
                <a16:creationId xmlns:a16="http://schemas.microsoft.com/office/drawing/2014/main" id="{201684FE-0701-4DCE-AD71-8C329422C34D}"/>
              </a:ext>
            </a:extLst>
          </p:cNvPr>
          <p:cNvPicPr>
            <a:picLocks noChangeAspect="1"/>
          </p:cNvPicPr>
          <p:nvPr/>
        </p:nvPicPr>
        <p:blipFill>
          <a:blip r:embed="rId8"/>
          <a:stretch>
            <a:fillRect/>
          </a:stretch>
        </p:blipFill>
        <p:spPr>
          <a:xfrm>
            <a:off x="10501221" y="-312"/>
            <a:ext cx="1792379" cy="1054699"/>
          </a:xfrm>
          <a:prstGeom prst="rect">
            <a:avLst/>
          </a:prstGeom>
        </p:spPr>
      </p:pic>
      <p:pic>
        <p:nvPicPr>
          <p:cNvPr id="18" name="Picture 17">
            <a:hlinkClick r:id="rId9"/>
            <a:extLst>
              <a:ext uri="{FF2B5EF4-FFF2-40B4-BE49-F238E27FC236}">
                <a16:creationId xmlns:a16="http://schemas.microsoft.com/office/drawing/2014/main" id="{B7F23EC2-3CCE-403D-87F6-B1BA66F0A2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70228" y="229615"/>
            <a:ext cx="2743308" cy="1930400"/>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1CCE5594-1DBB-4C2F-B897-2B330419B373}"/>
              </a:ext>
            </a:extLst>
          </p:cNvPr>
          <p:cNvPicPr>
            <a:picLocks noChangeAspect="1"/>
          </p:cNvPicPr>
          <p:nvPr/>
        </p:nvPicPr>
        <p:blipFill>
          <a:blip r:embed="rId11"/>
          <a:stretch>
            <a:fillRect/>
          </a:stretch>
        </p:blipFill>
        <p:spPr>
          <a:xfrm>
            <a:off x="8580004" y="4559184"/>
            <a:ext cx="2245013" cy="167230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A1B833C5-B116-4FBB-B54C-A2FCE7725136}"/>
              </a:ext>
            </a:extLst>
          </p:cNvPr>
          <p:cNvPicPr>
            <a:picLocks noChangeAspect="1"/>
          </p:cNvPicPr>
          <p:nvPr/>
        </p:nvPicPr>
        <p:blipFill>
          <a:blip r:embed="rId12"/>
          <a:stretch>
            <a:fillRect/>
          </a:stretch>
        </p:blipFill>
        <p:spPr>
          <a:xfrm>
            <a:off x="2874309" y="4539761"/>
            <a:ext cx="1688726" cy="16887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886927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0C0AD9-BCA4-419A-BFD8-6C193E1C71F2}"/>
              </a:ext>
            </a:extLst>
          </p:cNvPr>
          <p:cNvPicPr>
            <a:picLocks noChangeAspect="1"/>
          </p:cNvPicPr>
          <p:nvPr/>
        </p:nvPicPr>
        <p:blipFill>
          <a:blip r:embed="rId4"/>
          <a:stretch>
            <a:fillRect/>
          </a:stretch>
        </p:blipFill>
        <p:spPr>
          <a:xfrm>
            <a:off x="10482171" y="42784"/>
            <a:ext cx="1792379" cy="1054699"/>
          </a:xfrm>
          <a:prstGeom prst="rect">
            <a:avLst/>
          </a:prstGeom>
        </p:spPr>
      </p:pic>
      <p:pic>
        <p:nvPicPr>
          <p:cNvPr id="7" name="Picture 6">
            <a:extLst>
              <a:ext uri="{FF2B5EF4-FFF2-40B4-BE49-F238E27FC236}">
                <a16:creationId xmlns:a16="http://schemas.microsoft.com/office/drawing/2014/main" id="{A321E9D1-C49C-4204-B311-3EA533D1CC94}"/>
              </a:ext>
            </a:extLst>
          </p:cNvPr>
          <p:cNvPicPr>
            <a:picLocks noChangeAspect="1"/>
          </p:cNvPicPr>
          <p:nvPr/>
        </p:nvPicPr>
        <p:blipFill>
          <a:blip r:embed="rId5"/>
          <a:stretch>
            <a:fillRect/>
          </a:stretch>
        </p:blipFill>
        <p:spPr>
          <a:xfrm>
            <a:off x="1872752" y="1290416"/>
            <a:ext cx="5627096" cy="3164098"/>
          </a:xfrm>
          <a:prstGeom prst="rect">
            <a:avLst/>
          </a:prstGeom>
        </p:spPr>
      </p:pic>
      <p:pic>
        <p:nvPicPr>
          <p:cNvPr id="10" name="Picture 9">
            <a:extLst>
              <a:ext uri="{FF2B5EF4-FFF2-40B4-BE49-F238E27FC236}">
                <a16:creationId xmlns:a16="http://schemas.microsoft.com/office/drawing/2014/main" id="{BFBC1DE5-EF6D-4700-8831-2834E57E8138}"/>
              </a:ext>
            </a:extLst>
          </p:cNvPr>
          <p:cNvPicPr>
            <a:picLocks noChangeAspect="1"/>
          </p:cNvPicPr>
          <p:nvPr/>
        </p:nvPicPr>
        <p:blipFill>
          <a:blip r:embed="rId6"/>
          <a:stretch>
            <a:fillRect/>
          </a:stretch>
        </p:blipFill>
        <p:spPr>
          <a:xfrm>
            <a:off x="1981949" y="5567584"/>
            <a:ext cx="6145301" cy="499915"/>
          </a:xfrm>
          <a:prstGeom prst="rect">
            <a:avLst/>
          </a:prstGeom>
        </p:spPr>
      </p:pic>
    </p:spTree>
    <p:extLst>
      <p:ext uri="{BB962C8B-B14F-4D97-AF65-F5344CB8AC3E}">
        <p14:creationId xmlns:p14="http://schemas.microsoft.com/office/powerpoint/2010/main" val="162604177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2335332" y="811027"/>
            <a:ext cx="7314791"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God of encounter, awaken us to your living presence within us. May we hear your voice within the Scriptures as they show us your perfect will. Help us to see others through your eyes and to work with them to bring peace, hope and light into the world. May your will be done.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CA67FFA2-617D-4CDF-BCD3-561730530713}"/>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A4468643-4D71-4AD7-BCDF-DB5C99C3CA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07670" y="2095936"/>
            <a:ext cx="2508494" cy="2508494"/>
          </a:xfrm>
          <a:prstGeom prst="rect">
            <a:avLst/>
          </a:prstGeom>
        </p:spPr>
      </p:pic>
    </p:spTree>
    <p:extLst>
      <p:ext uri="{BB962C8B-B14F-4D97-AF65-F5344CB8AC3E}">
        <p14:creationId xmlns:p14="http://schemas.microsoft.com/office/powerpoint/2010/main" val="128476636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80013" y="1958609"/>
            <a:ext cx="7607425"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Pope Francis wrote a letter to everyone in 2020 called </a:t>
            </a:r>
            <a:r>
              <a:rPr kumimoji="0" lang="en-NZ"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Fratelli Tutti</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reminding us that we are part of one human family and need to care for one another.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3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keep putting others first and think of ways we can be better by working together.</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5F80BBFA-AC71-4FAB-8B82-F1DC76D4597D}"/>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708ED1A4-6A60-4A30-8EFE-11F4A94640E3}"/>
              </a:ext>
            </a:extLst>
          </p:cNvPr>
          <p:cNvPicPr>
            <a:picLocks noChangeAspect="1"/>
          </p:cNvPicPr>
          <p:nvPr/>
        </p:nvPicPr>
        <p:blipFill>
          <a:blip r:embed="rId8"/>
          <a:stretch>
            <a:fillRect/>
          </a:stretch>
        </p:blipFill>
        <p:spPr>
          <a:xfrm>
            <a:off x="1669602" y="204328"/>
            <a:ext cx="8413209" cy="1755800"/>
          </a:xfrm>
          <a:prstGeom prst="rect">
            <a:avLst/>
          </a:prstGeom>
        </p:spPr>
      </p:pic>
      <p:pic>
        <p:nvPicPr>
          <p:cNvPr id="8" name="Picture 7" descr="A picture containing dark, silhouette, night sky&#10;&#10;Description automatically generated">
            <a:extLst>
              <a:ext uri="{FF2B5EF4-FFF2-40B4-BE49-F238E27FC236}">
                <a16:creationId xmlns:a16="http://schemas.microsoft.com/office/drawing/2014/main" id="{754137DA-1330-4B35-9EB5-5E7FC46D637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19037" y="2813297"/>
            <a:ext cx="2084576" cy="2084576"/>
          </a:xfrm>
          <a:prstGeom prst="rect">
            <a:avLst/>
          </a:prstGeom>
        </p:spPr>
      </p:pic>
    </p:spTree>
    <p:extLst>
      <p:ext uri="{BB962C8B-B14F-4D97-AF65-F5344CB8AC3E}">
        <p14:creationId xmlns:p14="http://schemas.microsoft.com/office/powerpoint/2010/main" val="387863068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60337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458402" y="3030258"/>
            <a:ext cx="10241530" cy="31393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took Peter, James and John and went up a mountain to pray.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While he was praying, Jesus became dazzling white.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Moses and Elijah appeared and were talking to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too appeared in glory and were discussing Jesus’ departure.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and the others were tired but saw all that took place.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Peter without thinking called out to Jesus offering to make three dwellings for Jesus, Moses and Elijah.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cloud appeared and enveloped them terrifying the three disciples.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voice was heard within the cloud saying, “This is my Son, my Chosen; listen to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was then found alone.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disciples never told anyone what happened.</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729480" y="1981200"/>
            <a:ext cx="43665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6F76C8F0-7F42-41A2-99FB-3285627CECAE}"/>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4" name="Picture 3">
            <a:extLst>
              <a:ext uri="{FF2B5EF4-FFF2-40B4-BE49-F238E27FC236}">
                <a16:creationId xmlns:a16="http://schemas.microsoft.com/office/drawing/2014/main" id="{A009745D-31FF-4FD6-A94F-B378D5661E3B}"/>
              </a:ext>
            </a:extLst>
          </p:cNvPr>
          <p:cNvPicPr>
            <a:picLocks noChangeAspect="1"/>
          </p:cNvPicPr>
          <p:nvPr/>
        </p:nvPicPr>
        <p:blipFill>
          <a:blip r:embed="rId9"/>
          <a:stretch>
            <a:fillRect/>
          </a:stretch>
        </p:blipFill>
        <p:spPr>
          <a:xfrm>
            <a:off x="6527006" y="301742"/>
            <a:ext cx="3486150" cy="2450306"/>
          </a:xfrm>
          <a:prstGeom prst="rect">
            <a:avLst/>
          </a:prstGeom>
        </p:spPr>
      </p:pic>
      <p:pic>
        <p:nvPicPr>
          <p:cNvPr id="9" name="Picture 8">
            <a:extLst>
              <a:ext uri="{FF2B5EF4-FFF2-40B4-BE49-F238E27FC236}">
                <a16:creationId xmlns:a16="http://schemas.microsoft.com/office/drawing/2014/main" id="{C07108F6-9698-40D1-8956-C95146C36F0D}"/>
              </a:ext>
            </a:extLst>
          </p:cNvPr>
          <p:cNvPicPr>
            <a:picLocks noChangeAspect="1"/>
          </p:cNvPicPr>
          <p:nvPr/>
        </p:nvPicPr>
        <p:blipFill>
          <a:blip r:embed="rId10"/>
          <a:stretch>
            <a:fillRect/>
          </a:stretch>
        </p:blipFill>
        <p:spPr>
          <a:xfrm>
            <a:off x="2016719" y="416166"/>
            <a:ext cx="3792041" cy="1182727"/>
          </a:xfrm>
          <a:prstGeom prst="rect">
            <a:avLst/>
          </a:prstGeom>
        </p:spPr>
      </p:pic>
    </p:spTree>
    <p:extLst>
      <p:ext uri="{BB962C8B-B14F-4D97-AF65-F5344CB8AC3E}">
        <p14:creationId xmlns:p14="http://schemas.microsoft.com/office/powerpoint/2010/main" val="219542022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858595"/>
            <a:ext cx="9340388"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the Tutu Rural Training Centre (TRTC) in Fiji, young men and women are being transformed. Training courses are provided at Tutu, to help learners develop the spiritual, intellectual and physical aspects of their life and make a positive impact in their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Teachers work together with the young men and women to fulfil their talents and potential and help them make the most of their opportunities. Young farmers learn skills in agriculture and become confident leaders in their villages. The single women’s course helps the students to discover their natural talents and use them in small-business opportunities involving farming, textiles, handicrafts and cooking.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FE6BE641-A9CA-4079-A8F2-65EF240BFF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 name="Picture 1">
            <a:extLst>
              <a:ext uri="{FF2B5EF4-FFF2-40B4-BE49-F238E27FC236}">
                <a16:creationId xmlns:a16="http://schemas.microsoft.com/office/drawing/2014/main" id="{05F378A3-741D-4F45-A074-65DD23DD575F}"/>
              </a:ext>
            </a:extLst>
          </p:cNvPr>
          <p:cNvPicPr>
            <a:picLocks noChangeAspect="1"/>
          </p:cNvPicPr>
          <p:nvPr/>
        </p:nvPicPr>
        <p:blipFill>
          <a:blip r:embed="rId8"/>
          <a:stretch>
            <a:fillRect/>
          </a:stretch>
        </p:blipFill>
        <p:spPr>
          <a:xfrm>
            <a:off x="1405312" y="203198"/>
            <a:ext cx="8986283" cy="1670449"/>
          </a:xfrm>
          <a:prstGeom prst="rect">
            <a:avLst/>
          </a:prstGeom>
        </p:spPr>
      </p:pic>
      <p:pic>
        <p:nvPicPr>
          <p:cNvPr id="15" name="Picture 14">
            <a:extLst>
              <a:ext uri="{FF2B5EF4-FFF2-40B4-BE49-F238E27FC236}">
                <a16:creationId xmlns:a16="http://schemas.microsoft.com/office/drawing/2014/main" id="{BC2578B3-B623-4994-91E1-6BDBDC4D322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779" r="3529"/>
          <a:stretch/>
        </p:blipFill>
        <p:spPr>
          <a:xfrm>
            <a:off x="10749678" y="2752881"/>
            <a:ext cx="1206062" cy="1183206"/>
          </a:xfrm>
          <a:prstGeom prst="ellipse">
            <a:avLst/>
          </a:prstGeom>
        </p:spPr>
      </p:pic>
    </p:spTree>
    <p:extLst>
      <p:ext uri="{BB962C8B-B14F-4D97-AF65-F5344CB8AC3E}">
        <p14:creationId xmlns:p14="http://schemas.microsoft.com/office/powerpoint/2010/main" val="42074176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DA8C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7C230-811D-4202-BA01-6290B23325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8845" y="288870"/>
            <a:ext cx="737234" cy="737234"/>
          </a:xfrm>
          <a:prstGeom prst="rect">
            <a:avLst/>
          </a:prstGeom>
        </p:spPr>
      </p:pic>
      <p:pic>
        <p:nvPicPr>
          <p:cNvPr id="39" name="5B5DC0B3-5B85-439F-B0FF-1E6DF366B2DF">
            <a:extLst>
              <a:ext uri="{FF2B5EF4-FFF2-40B4-BE49-F238E27FC236}">
                <a16:creationId xmlns:a16="http://schemas.microsoft.com/office/drawing/2014/main" id="{09B0613F-45F7-43D2-AF45-62EB22195E6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8035" y="358658"/>
            <a:ext cx="558196" cy="59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4591FBB6-5418-4FF1-8869-EB5509CD6A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38" name="Picture 37">
            <a:extLst>
              <a:ext uri="{FF2B5EF4-FFF2-40B4-BE49-F238E27FC236}">
                <a16:creationId xmlns:a16="http://schemas.microsoft.com/office/drawing/2014/main" id="{B1A8983D-7A1A-448A-AFB0-AA3956D034D1}"/>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0" name="Picture 9">
            <a:extLst>
              <a:ext uri="{FF2B5EF4-FFF2-40B4-BE49-F238E27FC236}">
                <a16:creationId xmlns:a16="http://schemas.microsoft.com/office/drawing/2014/main" id="{72938830-B3AC-4157-90FC-DF16E352CE79}"/>
              </a:ext>
            </a:extLst>
          </p:cNvPr>
          <p:cNvPicPr>
            <a:picLocks noChangeAspect="1"/>
          </p:cNvPicPr>
          <p:nvPr/>
        </p:nvPicPr>
        <p:blipFill>
          <a:blip r:embed="rId6"/>
          <a:stretch>
            <a:fillRect/>
          </a:stretch>
        </p:blipFill>
        <p:spPr>
          <a:xfrm>
            <a:off x="10772142" y="490290"/>
            <a:ext cx="1310754" cy="579170"/>
          </a:xfrm>
          <a:prstGeom prst="rect">
            <a:avLst/>
          </a:prstGeom>
        </p:spPr>
      </p:pic>
      <p:pic>
        <p:nvPicPr>
          <p:cNvPr id="13" name="Picture 12">
            <a:extLst>
              <a:ext uri="{FF2B5EF4-FFF2-40B4-BE49-F238E27FC236}">
                <a16:creationId xmlns:a16="http://schemas.microsoft.com/office/drawing/2014/main" id="{860A4527-6E26-456F-93BC-09FC81114BAB}"/>
              </a:ext>
            </a:extLst>
          </p:cNvPr>
          <p:cNvPicPr>
            <a:picLocks noChangeAspect="1"/>
          </p:cNvPicPr>
          <p:nvPr/>
        </p:nvPicPr>
        <p:blipFill>
          <a:blip r:embed="rId7"/>
          <a:stretch>
            <a:fillRect/>
          </a:stretch>
        </p:blipFill>
        <p:spPr>
          <a:xfrm>
            <a:off x="249612" y="209014"/>
            <a:ext cx="11607790" cy="1286367"/>
          </a:xfrm>
          <a:prstGeom prst="rect">
            <a:avLst/>
          </a:prstGeom>
        </p:spPr>
      </p:pic>
      <p:grpSp>
        <p:nvGrpSpPr>
          <p:cNvPr id="46" name="Group 45">
            <a:extLst>
              <a:ext uri="{FF2B5EF4-FFF2-40B4-BE49-F238E27FC236}">
                <a16:creationId xmlns:a16="http://schemas.microsoft.com/office/drawing/2014/main" id="{DC2C08AE-56F3-4F96-881F-DC6C0C166E97}"/>
              </a:ext>
            </a:extLst>
          </p:cNvPr>
          <p:cNvGrpSpPr/>
          <p:nvPr/>
        </p:nvGrpSpPr>
        <p:grpSpPr>
          <a:xfrm>
            <a:off x="189066" y="1194025"/>
            <a:ext cx="3879448" cy="2542463"/>
            <a:chOff x="189066" y="1194025"/>
            <a:chExt cx="3879448" cy="2542463"/>
          </a:xfrm>
        </p:grpSpPr>
        <p:pic>
          <p:nvPicPr>
            <p:cNvPr id="2050" name="Picture 2" descr="Purple Scribble Frame - Free Clip Art Frames | Free clip art, Frame  clipart, Borders and frames">
              <a:hlinkClick r:id="rId8" action="ppaction://hlinksldjump"/>
              <a:extLst>
                <a:ext uri="{FF2B5EF4-FFF2-40B4-BE49-F238E27FC236}">
                  <a16:creationId xmlns:a16="http://schemas.microsoft.com/office/drawing/2014/main" id="{CE2D3255-E094-49FC-8F03-7EA0C1F4169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1194025"/>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a:extLst>
                <a:ext uri="{FF2B5EF4-FFF2-40B4-BE49-F238E27FC236}">
                  <a16:creationId xmlns:a16="http://schemas.microsoft.com/office/drawing/2014/main" id="{913A61B5-0037-4A74-9E90-C68502F973BB}"/>
                </a:ext>
              </a:extLst>
            </p:cNvPr>
            <p:cNvPicPr>
              <a:picLocks noChangeAspect="1"/>
            </p:cNvPicPr>
            <p:nvPr/>
          </p:nvPicPr>
          <p:blipFill>
            <a:blip r:embed="rId10"/>
            <a:stretch>
              <a:fillRect/>
            </a:stretch>
          </p:blipFill>
          <p:spPr>
            <a:xfrm>
              <a:off x="850343" y="1653403"/>
              <a:ext cx="2310584" cy="1585097"/>
            </a:xfrm>
            <a:prstGeom prst="rect">
              <a:avLst/>
            </a:prstGeom>
          </p:spPr>
        </p:pic>
        <p:pic>
          <p:nvPicPr>
            <p:cNvPr id="15" name="Picture 14">
              <a:hlinkClick r:id="rId8" action="ppaction://hlinksldjump"/>
              <a:extLst>
                <a:ext uri="{FF2B5EF4-FFF2-40B4-BE49-F238E27FC236}">
                  <a16:creationId xmlns:a16="http://schemas.microsoft.com/office/drawing/2014/main" id="{8CC77FED-1FB7-4AAB-9111-5D01C3C0E573}"/>
                </a:ext>
              </a:extLst>
            </p:cNvPr>
            <p:cNvPicPr>
              <a:picLocks noChangeAspect="1"/>
            </p:cNvPicPr>
            <p:nvPr/>
          </p:nvPicPr>
          <p:blipFill>
            <a:blip r:embed="rId11"/>
            <a:stretch>
              <a:fillRect/>
            </a:stretch>
          </p:blipFill>
          <p:spPr>
            <a:xfrm>
              <a:off x="1044002" y="2147871"/>
              <a:ext cx="2054530" cy="774259"/>
            </a:xfrm>
            <a:prstGeom prst="rect">
              <a:avLst/>
            </a:prstGeom>
          </p:spPr>
        </p:pic>
      </p:grpSp>
      <p:grpSp>
        <p:nvGrpSpPr>
          <p:cNvPr id="52" name="Group 51">
            <a:extLst>
              <a:ext uri="{FF2B5EF4-FFF2-40B4-BE49-F238E27FC236}">
                <a16:creationId xmlns:a16="http://schemas.microsoft.com/office/drawing/2014/main" id="{A9FF1081-718B-4FB4-8370-01E19C0FCF6A}"/>
              </a:ext>
            </a:extLst>
          </p:cNvPr>
          <p:cNvGrpSpPr/>
          <p:nvPr/>
        </p:nvGrpSpPr>
        <p:grpSpPr>
          <a:xfrm>
            <a:off x="4124816" y="1184611"/>
            <a:ext cx="3879448" cy="2542463"/>
            <a:chOff x="4124816" y="1184611"/>
            <a:chExt cx="3879448" cy="2542463"/>
          </a:xfrm>
        </p:grpSpPr>
        <p:pic>
          <p:nvPicPr>
            <p:cNvPr id="41" name="Picture 2" descr="Purple Scribble Frame - Free Clip Art Frames | Free clip art, Frame  clipart, Borders and frames">
              <a:hlinkClick r:id="rId12" action="ppaction://hlinksldjump"/>
              <a:extLst>
                <a:ext uri="{FF2B5EF4-FFF2-40B4-BE49-F238E27FC236}">
                  <a16:creationId xmlns:a16="http://schemas.microsoft.com/office/drawing/2014/main" id="{5C5820D2-930E-4693-B0A6-538577D87D7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118461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2" action="ppaction://hlinksldjump"/>
              <a:extLst>
                <a:ext uri="{FF2B5EF4-FFF2-40B4-BE49-F238E27FC236}">
                  <a16:creationId xmlns:a16="http://schemas.microsoft.com/office/drawing/2014/main" id="{938CFF0D-E666-41F3-9DFD-33F82DA4A9BA}"/>
                </a:ext>
              </a:extLst>
            </p:cNvPr>
            <p:cNvPicPr>
              <a:picLocks noChangeAspect="1"/>
            </p:cNvPicPr>
            <p:nvPr/>
          </p:nvPicPr>
          <p:blipFill>
            <a:blip r:embed="rId13"/>
            <a:stretch>
              <a:fillRect/>
            </a:stretch>
          </p:blipFill>
          <p:spPr>
            <a:xfrm>
              <a:off x="4822776" y="1806698"/>
              <a:ext cx="2438611" cy="1310754"/>
            </a:xfrm>
            <a:prstGeom prst="rect">
              <a:avLst/>
            </a:prstGeom>
          </p:spPr>
        </p:pic>
        <p:pic>
          <p:nvPicPr>
            <p:cNvPr id="16" name="Picture 15">
              <a:hlinkClick r:id="rId12" action="ppaction://hlinksldjump"/>
              <a:extLst>
                <a:ext uri="{FF2B5EF4-FFF2-40B4-BE49-F238E27FC236}">
                  <a16:creationId xmlns:a16="http://schemas.microsoft.com/office/drawing/2014/main" id="{534E0732-7CE0-413E-B452-3F305474D47A}"/>
                </a:ext>
              </a:extLst>
            </p:cNvPr>
            <p:cNvPicPr>
              <a:picLocks noChangeAspect="1"/>
            </p:cNvPicPr>
            <p:nvPr/>
          </p:nvPicPr>
          <p:blipFill>
            <a:blip r:embed="rId14"/>
            <a:stretch>
              <a:fillRect/>
            </a:stretch>
          </p:blipFill>
          <p:spPr>
            <a:xfrm>
              <a:off x="5053676" y="2285042"/>
              <a:ext cx="1999661" cy="499915"/>
            </a:xfrm>
            <a:prstGeom prst="rect">
              <a:avLst/>
            </a:prstGeom>
          </p:spPr>
        </p:pic>
      </p:grpSp>
      <p:grpSp>
        <p:nvGrpSpPr>
          <p:cNvPr id="53" name="Group 52">
            <a:extLst>
              <a:ext uri="{FF2B5EF4-FFF2-40B4-BE49-F238E27FC236}">
                <a16:creationId xmlns:a16="http://schemas.microsoft.com/office/drawing/2014/main" id="{438548D4-F2DA-41F5-A37A-E33B1963147F}"/>
              </a:ext>
            </a:extLst>
          </p:cNvPr>
          <p:cNvGrpSpPr/>
          <p:nvPr/>
        </p:nvGrpSpPr>
        <p:grpSpPr>
          <a:xfrm>
            <a:off x="8061414" y="1205601"/>
            <a:ext cx="3879448" cy="2542463"/>
            <a:chOff x="8061414" y="1205601"/>
            <a:chExt cx="3879448" cy="2542463"/>
          </a:xfrm>
        </p:grpSpPr>
        <p:pic>
          <p:nvPicPr>
            <p:cNvPr id="42" name="Picture 2" descr="Purple Scribble Frame - Free Clip Art Frames | Free clip art, Frame  clipart, Borders and frames">
              <a:hlinkClick r:id="rId15" action="ppaction://hlinksldjump"/>
              <a:extLst>
                <a:ext uri="{FF2B5EF4-FFF2-40B4-BE49-F238E27FC236}">
                  <a16:creationId xmlns:a16="http://schemas.microsoft.com/office/drawing/2014/main" id="{1715FB0D-1DD9-4EE9-AE14-91FB1477FA2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1205601"/>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5" action="ppaction://hlinksldjump"/>
              <a:extLst>
                <a:ext uri="{FF2B5EF4-FFF2-40B4-BE49-F238E27FC236}">
                  <a16:creationId xmlns:a16="http://schemas.microsoft.com/office/drawing/2014/main" id="{E6367C76-E0D4-44C0-A0BA-E07FE6F4BBF8}"/>
                </a:ext>
              </a:extLst>
            </p:cNvPr>
            <p:cNvPicPr>
              <a:picLocks noChangeAspect="1"/>
            </p:cNvPicPr>
            <p:nvPr/>
          </p:nvPicPr>
          <p:blipFill>
            <a:blip r:embed="rId16"/>
            <a:stretch>
              <a:fillRect/>
            </a:stretch>
          </p:blipFill>
          <p:spPr>
            <a:xfrm>
              <a:off x="8635559" y="1742453"/>
              <a:ext cx="2725148" cy="1585097"/>
            </a:xfrm>
            <a:prstGeom prst="rect">
              <a:avLst/>
            </a:prstGeom>
          </p:spPr>
        </p:pic>
        <p:pic>
          <p:nvPicPr>
            <p:cNvPr id="17" name="Picture 16">
              <a:hlinkClick r:id="rId15" action="ppaction://hlinksldjump"/>
              <a:extLst>
                <a:ext uri="{FF2B5EF4-FFF2-40B4-BE49-F238E27FC236}">
                  <a16:creationId xmlns:a16="http://schemas.microsoft.com/office/drawing/2014/main" id="{4D31207A-F52C-461E-A00D-0DA481ECDE44}"/>
                </a:ext>
              </a:extLst>
            </p:cNvPr>
            <p:cNvPicPr>
              <a:picLocks noChangeAspect="1"/>
            </p:cNvPicPr>
            <p:nvPr/>
          </p:nvPicPr>
          <p:blipFill>
            <a:blip r:embed="rId17"/>
            <a:stretch>
              <a:fillRect/>
            </a:stretch>
          </p:blipFill>
          <p:spPr>
            <a:xfrm>
              <a:off x="8998302" y="2244047"/>
              <a:ext cx="1999661" cy="768163"/>
            </a:xfrm>
            <a:prstGeom prst="rect">
              <a:avLst/>
            </a:prstGeom>
          </p:spPr>
        </p:pic>
      </p:grpSp>
      <p:grpSp>
        <p:nvGrpSpPr>
          <p:cNvPr id="54" name="Group 53">
            <a:extLst>
              <a:ext uri="{FF2B5EF4-FFF2-40B4-BE49-F238E27FC236}">
                <a16:creationId xmlns:a16="http://schemas.microsoft.com/office/drawing/2014/main" id="{20564A4F-1347-474B-AA4D-711A4BE8E3EC}"/>
              </a:ext>
            </a:extLst>
          </p:cNvPr>
          <p:cNvGrpSpPr/>
          <p:nvPr/>
        </p:nvGrpSpPr>
        <p:grpSpPr>
          <a:xfrm>
            <a:off x="189066" y="3824968"/>
            <a:ext cx="3879448" cy="2542463"/>
            <a:chOff x="189066" y="3824968"/>
            <a:chExt cx="3879448" cy="2542463"/>
          </a:xfrm>
        </p:grpSpPr>
        <p:pic>
          <p:nvPicPr>
            <p:cNvPr id="43" name="Picture 2" descr="Purple Scribble Frame - Free Clip Art Frames | Free clip art, Frame  clipart, Borders and frames">
              <a:hlinkClick r:id="rId18" action="ppaction://hlinksldjump"/>
              <a:extLst>
                <a:ext uri="{FF2B5EF4-FFF2-40B4-BE49-F238E27FC236}">
                  <a16:creationId xmlns:a16="http://schemas.microsoft.com/office/drawing/2014/main" id="{DE85970D-C30A-4E2A-B2C6-36BFE047104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066" y="3824968"/>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8" action="ppaction://hlinksldjump"/>
              <a:extLst>
                <a:ext uri="{FF2B5EF4-FFF2-40B4-BE49-F238E27FC236}">
                  <a16:creationId xmlns:a16="http://schemas.microsoft.com/office/drawing/2014/main" id="{7655592D-A4E6-446D-86B1-21728533FD30}"/>
                </a:ext>
              </a:extLst>
            </p:cNvPr>
            <p:cNvPicPr>
              <a:picLocks noChangeAspect="1"/>
            </p:cNvPicPr>
            <p:nvPr/>
          </p:nvPicPr>
          <p:blipFill>
            <a:blip r:embed="rId19"/>
            <a:stretch>
              <a:fillRect/>
            </a:stretch>
          </p:blipFill>
          <p:spPr>
            <a:xfrm>
              <a:off x="796995" y="4297493"/>
              <a:ext cx="2493480" cy="1585097"/>
            </a:xfrm>
            <a:prstGeom prst="rect">
              <a:avLst/>
            </a:prstGeom>
          </p:spPr>
        </p:pic>
        <p:pic>
          <p:nvPicPr>
            <p:cNvPr id="18" name="Picture 17">
              <a:hlinkClick r:id="rId18" action="ppaction://hlinksldjump"/>
              <a:extLst>
                <a:ext uri="{FF2B5EF4-FFF2-40B4-BE49-F238E27FC236}">
                  <a16:creationId xmlns:a16="http://schemas.microsoft.com/office/drawing/2014/main" id="{8116B85E-7686-4C8A-B3DB-ACE0BCD19306}"/>
                </a:ext>
              </a:extLst>
            </p:cNvPr>
            <p:cNvPicPr>
              <a:picLocks noChangeAspect="1"/>
            </p:cNvPicPr>
            <p:nvPr/>
          </p:nvPicPr>
          <p:blipFill>
            <a:blip r:embed="rId20"/>
            <a:stretch>
              <a:fillRect/>
            </a:stretch>
          </p:blipFill>
          <p:spPr>
            <a:xfrm>
              <a:off x="1050286" y="4812749"/>
              <a:ext cx="1999661" cy="768163"/>
            </a:xfrm>
            <a:prstGeom prst="rect">
              <a:avLst/>
            </a:prstGeom>
          </p:spPr>
        </p:pic>
      </p:grpSp>
      <p:grpSp>
        <p:nvGrpSpPr>
          <p:cNvPr id="55" name="Group 54">
            <a:extLst>
              <a:ext uri="{FF2B5EF4-FFF2-40B4-BE49-F238E27FC236}">
                <a16:creationId xmlns:a16="http://schemas.microsoft.com/office/drawing/2014/main" id="{B0C6E569-D91B-4DB2-9150-DB7A45053AB6}"/>
              </a:ext>
            </a:extLst>
          </p:cNvPr>
          <p:cNvGrpSpPr/>
          <p:nvPr/>
        </p:nvGrpSpPr>
        <p:grpSpPr>
          <a:xfrm>
            <a:off x="4124816" y="3815554"/>
            <a:ext cx="3879448" cy="2542463"/>
            <a:chOff x="4124816" y="3815554"/>
            <a:chExt cx="3879448" cy="2542463"/>
          </a:xfrm>
        </p:grpSpPr>
        <p:pic>
          <p:nvPicPr>
            <p:cNvPr id="44" name="Picture 2" descr="Purple Scribble Frame - Free Clip Art Frames | Free clip art, Frame  clipart, Borders and frames">
              <a:hlinkClick r:id="rId21" action="ppaction://hlinksldjump"/>
              <a:extLst>
                <a:ext uri="{FF2B5EF4-FFF2-40B4-BE49-F238E27FC236}">
                  <a16:creationId xmlns:a16="http://schemas.microsoft.com/office/drawing/2014/main" id="{D9D4B38F-B51A-41A7-908E-8A6DB062938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24816" y="381555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21" action="ppaction://hlinksldjump"/>
              <a:extLst>
                <a:ext uri="{FF2B5EF4-FFF2-40B4-BE49-F238E27FC236}">
                  <a16:creationId xmlns:a16="http://schemas.microsoft.com/office/drawing/2014/main" id="{8AAC08E9-4252-4DEB-B3FE-CC012969374E}"/>
                </a:ext>
              </a:extLst>
            </p:cNvPr>
            <p:cNvPicPr>
              <a:picLocks noChangeAspect="1"/>
            </p:cNvPicPr>
            <p:nvPr/>
          </p:nvPicPr>
          <p:blipFill>
            <a:blip r:embed="rId22"/>
            <a:stretch>
              <a:fillRect/>
            </a:stretch>
          </p:blipFill>
          <p:spPr>
            <a:xfrm>
              <a:off x="4822776" y="4279524"/>
              <a:ext cx="2347163" cy="1585097"/>
            </a:xfrm>
            <a:prstGeom prst="rect">
              <a:avLst/>
            </a:prstGeom>
          </p:spPr>
        </p:pic>
        <p:pic>
          <p:nvPicPr>
            <p:cNvPr id="19" name="Picture 18">
              <a:hlinkClick r:id="rId21" action="ppaction://hlinksldjump"/>
              <a:extLst>
                <a:ext uri="{FF2B5EF4-FFF2-40B4-BE49-F238E27FC236}">
                  <a16:creationId xmlns:a16="http://schemas.microsoft.com/office/drawing/2014/main" id="{F3C8C464-89A7-4D0F-BD6C-66D9FAE301F9}"/>
                </a:ext>
              </a:extLst>
            </p:cNvPr>
            <p:cNvPicPr>
              <a:picLocks noChangeAspect="1"/>
            </p:cNvPicPr>
            <p:nvPr/>
          </p:nvPicPr>
          <p:blipFill>
            <a:blip r:embed="rId23"/>
            <a:stretch>
              <a:fillRect/>
            </a:stretch>
          </p:blipFill>
          <p:spPr>
            <a:xfrm>
              <a:off x="4996526" y="4786484"/>
              <a:ext cx="1999661" cy="774259"/>
            </a:xfrm>
            <a:prstGeom prst="rect">
              <a:avLst/>
            </a:prstGeom>
          </p:spPr>
        </p:pic>
      </p:grpSp>
      <p:grpSp>
        <p:nvGrpSpPr>
          <p:cNvPr id="56" name="Group 55">
            <a:extLst>
              <a:ext uri="{FF2B5EF4-FFF2-40B4-BE49-F238E27FC236}">
                <a16:creationId xmlns:a16="http://schemas.microsoft.com/office/drawing/2014/main" id="{37A10A99-264D-4F90-A105-6BDF2E6E6EA4}"/>
              </a:ext>
            </a:extLst>
          </p:cNvPr>
          <p:cNvGrpSpPr/>
          <p:nvPr/>
        </p:nvGrpSpPr>
        <p:grpSpPr>
          <a:xfrm>
            <a:off x="8061414" y="3836544"/>
            <a:ext cx="3879448" cy="2542463"/>
            <a:chOff x="8061414" y="3836544"/>
            <a:chExt cx="3879448" cy="2542463"/>
          </a:xfrm>
        </p:grpSpPr>
        <p:pic>
          <p:nvPicPr>
            <p:cNvPr id="45" name="Picture 2" descr="Purple Scribble Frame - Free Clip Art Frames | Free clip art, Frame  clipart, Borders and frames">
              <a:hlinkClick r:id="rId24" action="ppaction://hlinksldjump"/>
              <a:extLst>
                <a:ext uri="{FF2B5EF4-FFF2-40B4-BE49-F238E27FC236}">
                  <a16:creationId xmlns:a16="http://schemas.microsoft.com/office/drawing/2014/main" id="{208E809B-A833-43FA-BB38-6F716F1618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1414" y="3836544"/>
              <a:ext cx="3879448" cy="2542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24" action="ppaction://hlinksldjump"/>
              <a:extLst>
                <a:ext uri="{FF2B5EF4-FFF2-40B4-BE49-F238E27FC236}">
                  <a16:creationId xmlns:a16="http://schemas.microsoft.com/office/drawing/2014/main" id="{818A1B38-60B5-47B1-8D57-B2C61EC80253}"/>
                </a:ext>
              </a:extLst>
            </p:cNvPr>
            <p:cNvPicPr>
              <a:picLocks noChangeAspect="1"/>
            </p:cNvPicPr>
            <p:nvPr/>
          </p:nvPicPr>
          <p:blipFill>
            <a:blip r:embed="rId25"/>
            <a:stretch>
              <a:fillRect/>
            </a:stretch>
          </p:blipFill>
          <p:spPr>
            <a:xfrm>
              <a:off x="8750861" y="4316542"/>
              <a:ext cx="2341067" cy="1585097"/>
            </a:xfrm>
            <a:prstGeom prst="rect">
              <a:avLst/>
            </a:prstGeom>
          </p:spPr>
        </p:pic>
        <p:pic>
          <p:nvPicPr>
            <p:cNvPr id="20" name="Picture 19">
              <a:hlinkClick r:id="rId24" action="ppaction://hlinksldjump"/>
              <a:extLst>
                <a:ext uri="{FF2B5EF4-FFF2-40B4-BE49-F238E27FC236}">
                  <a16:creationId xmlns:a16="http://schemas.microsoft.com/office/drawing/2014/main" id="{560ED7D9-0B13-4613-9DDF-7EF8C642C74A}"/>
                </a:ext>
              </a:extLst>
            </p:cNvPr>
            <p:cNvPicPr>
              <a:picLocks noChangeAspect="1"/>
            </p:cNvPicPr>
            <p:nvPr/>
          </p:nvPicPr>
          <p:blipFill>
            <a:blip r:embed="rId26"/>
            <a:stretch>
              <a:fillRect/>
            </a:stretch>
          </p:blipFill>
          <p:spPr>
            <a:xfrm>
              <a:off x="8916418" y="4793698"/>
              <a:ext cx="1999661" cy="768163"/>
            </a:xfrm>
            <a:prstGeom prst="rect">
              <a:avLst/>
            </a:prstGeom>
          </p:spPr>
        </p:pic>
      </p:grpSp>
    </p:spTree>
    <p:extLst>
      <p:ext uri="{BB962C8B-B14F-4D97-AF65-F5344CB8AC3E}">
        <p14:creationId xmlns:p14="http://schemas.microsoft.com/office/powerpoint/2010/main" val="85012829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9" name="Picture 18">
            <a:extLst>
              <a:ext uri="{FF2B5EF4-FFF2-40B4-BE49-F238E27FC236}">
                <a16:creationId xmlns:a16="http://schemas.microsoft.com/office/drawing/2014/main" id="{E7973AD5-89F1-47A2-BAD6-74DD98D97091}"/>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8850A9-5EE6-4C1D-A37F-7BDACE8A89A0}"/>
              </a:ext>
            </a:extLst>
          </p:cNvPr>
          <p:cNvPicPr>
            <a:picLocks noChangeAspect="1"/>
          </p:cNvPicPr>
          <p:nvPr/>
        </p:nvPicPr>
        <p:blipFill>
          <a:blip r:embed="rId9"/>
          <a:stretch>
            <a:fillRect/>
          </a:stretch>
        </p:blipFill>
        <p:spPr>
          <a:xfrm>
            <a:off x="1446016" y="3643926"/>
            <a:ext cx="3094307" cy="2265032"/>
          </a:xfrm>
          <a:prstGeom prst="rect">
            <a:avLst/>
          </a:prstGeom>
        </p:spPr>
      </p:pic>
      <p:pic>
        <p:nvPicPr>
          <p:cNvPr id="6" name="Picture 5">
            <a:extLst>
              <a:ext uri="{FF2B5EF4-FFF2-40B4-BE49-F238E27FC236}">
                <a16:creationId xmlns:a16="http://schemas.microsoft.com/office/drawing/2014/main" id="{D82B2931-EA2F-4924-A2B2-B4DA94DB4205}"/>
              </a:ext>
            </a:extLst>
          </p:cNvPr>
          <p:cNvPicPr>
            <a:picLocks noChangeAspect="1"/>
          </p:cNvPicPr>
          <p:nvPr/>
        </p:nvPicPr>
        <p:blipFill>
          <a:blip r:embed="rId10"/>
          <a:stretch>
            <a:fillRect/>
          </a:stretch>
        </p:blipFill>
        <p:spPr>
          <a:xfrm>
            <a:off x="1446016" y="696748"/>
            <a:ext cx="3654902" cy="2604968"/>
          </a:xfrm>
          <a:prstGeom prst="rect">
            <a:avLst/>
          </a:prstGeom>
        </p:spPr>
      </p:pic>
      <p:pic>
        <p:nvPicPr>
          <p:cNvPr id="9" name="Picture 8">
            <a:extLst>
              <a:ext uri="{FF2B5EF4-FFF2-40B4-BE49-F238E27FC236}">
                <a16:creationId xmlns:a16="http://schemas.microsoft.com/office/drawing/2014/main" id="{2238F014-CBB0-4A15-A2DA-6AC558E2259D}"/>
              </a:ext>
            </a:extLst>
          </p:cNvPr>
          <p:cNvPicPr>
            <a:picLocks noChangeAspect="1"/>
          </p:cNvPicPr>
          <p:nvPr/>
        </p:nvPicPr>
        <p:blipFill>
          <a:blip r:embed="rId11"/>
          <a:stretch>
            <a:fillRect/>
          </a:stretch>
        </p:blipFill>
        <p:spPr>
          <a:xfrm>
            <a:off x="4898548" y="3643926"/>
            <a:ext cx="3484664" cy="2265032"/>
          </a:xfrm>
          <a:prstGeom prst="rect">
            <a:avLst/>
          </a:prstGeom>
        </p:spPr>
      </p:pic>
      <p:pic>
        <p:nvPicPr>
          <p:cNvPr id="11" name="Picture 10">
            <a:extLst>
              <a:ext uri="{FF2B5EF4-FFF2-40B4-BE49-F238E27FC236}">
                <a16:creationId xmlns:a16="http://schemas.microsoft.com/office/drawing/2014/main" id="{3840FFD7-609A-4B2D-85DC-F8596C7CEF5A}"/>
              </a:ext>
            </a:extLst>
          </p:cNvPr>
          <p:cNvPicPr>
            <a:picLocks noChangeAspect="1"/>
          </p:cNvPicPr>
          <p:nvPr/>
        </p:nvPicPr>
        <p:blipFill>
          <a:blip r:embed="rId12"/>
          <a:stretch>
            <a:fillRect/>
          </a:stretch>
        </p:blipFill>
        <p:spPr>
          <a:xfrm>
            <a:off x="5459663" y="701315"/>
            <a:ext cx="4272087" cy="2600401"/>
          </a:xfrm>
          <a:prstGeom prst="rect">
            <a:avLst/>
          </a:prstGeom>
        </p:spPr>
      </p:pic>
      <p:sp>
        <p:nvSpPr>
          <p:cNvPr id="20" name="TextBox 19">
            <a:extLst>
              <a:ext uri="{FF2B5EF4-FFF2-40B4-BE49-F238E27FC236}">
                <a16:creationId xmlns:a16="http://schemas.microsoft.com/office/drawing/2014/main" id="{D49FF888-AD54-42E6-86C4-A4284123F6CB}"/>
              </a:ext>
            </a:extLst>
          </p:cNvPr>
          <p:cNvSpPr txBox="1"/>
          <p:nvPr/>
        </p:nvSpPr>
        <p:spPr>
          <a:xfrm>
            <a:off x="8741437" y="3606956"/>
            <a:ext cx="2562794"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2021 was a hard year in Fiji due to the pandemic. Midway through the year, there was a sharp surge in COVID cases.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0321648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957865" y="4268298"/>
            <a:ext cx="3333977" cy="132343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srgbClr val="9C509F"/>
                </a:solidFill>
                <a:effectLst/>
                <a:uLnTx/>
                <a:uFillTx/>
                <a:latin typeface="Calibri" panose="020F0502020204030204" pitchFamily="34" charset="0"/>
                <a:cs typeface="Calibri" panose="020F0502020204030204" pitchFamily="34" charset="0"/>
              </a:defRPr>
            </a:lvl1pPr>
          </a:lstStyle>
          <a:p>
            <a:r>
              <a:rPr lang="en-NZ" dirty="0"/>
              <a:t>Cyclone </a:t>
            </a:r>
            <a:r>
              <a:rPr lang="en-NZ" dirty="0" err="1"/>
              <a:t>Yasa</a:t>
            </a:r>
            <a:r>
              <a:rPr lang="en-NZ" dirty="0"/>
              <a:t> and Ana caused problems throughout Fiji in December 2020 and January 2021.</a:t>
            </a:r>
            <a:endParaRPr lang="en-US" dirty="0"/>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71BF4BBD-422E-4D1C-8C39-66E57DF4164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C29DA4B2-F59B-4364-849D-2336EA3A104D}"/>
              </a:ext>
            </a:extLst>
          </p:cNvPr>
          <p:cNvPicPr>
            <a:picLocks noChangeAspect="1"/>
          </p:cNvPicPr>
          <p:nvPr/>
        </p:nvPicPr>
        <p:blipFill>
          <a:blip r:embed="rId9"/>
          <a:stretch>
            <a:fillRect/>
          </a:stretch>
        </p:blipFill>
        <p:spPr>
          <a:xfrm>
            <a:off x="1410260" y="575956"/>
            <a:ext cx="4429188" cy="3321891"/>
          </a:xfrm>
          <a:prstGeom prst="rect">
            <a:avLst/>
          </a:prstGeom>
        </p:spPr>
      </p:pic>
      <p:pic>
        <p:nvPicPr>
          <p:cNvPr id="6" name="Picture 5">
            <a:extLst>
              <a:ext uri="{FF2B5EF4-FFF2-40B4-BE49-F238E27FC236}">
                <a16:creationId xmlns:a16="http://schemas.microsoft.com/office/drawing/2014/main" id="{050EDA1A-C74C-4CD1-AA08-C7FC07B8AFE8}"/>
              </a:ext>
            </a:extLst>
          </p:cNvPr>
          <p:cNvPicPr>
            <a:picLocks noChangeAspect="1"/>
          </p:cNvPicPr>
          <p:nvPr/>
        </p:nvPicPr>
        <p:blipFill>
          <a:blip r:embed="rId10"/>
          <a:stretch>
            <a:fillRect/>
          </a:stretch>
        </p:blipFill>
        <p:spPr>
          <a:xfrm>
            <a:off x="6587800" y="1649338"/>
            <a:ext cx="4844979" cy="3633735"/>
          </a:xfrm>
          <a:prstGeom prst="rect">
            <a:avLst/>
          </a:prstGeom>
        </p:spPr>
      </p:pic>
    </p:spTree>
    <p:extLst>
      <p:ext uri="{BB962C8B-B14F-4D97-AF65-F5344CB8AC3E}">
        <p14:creationId xmlns:p14="http://schemas.microsoft.com/office/powerpoint/2010/main" val="170687807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7" name="Picture 16">
            <a:extLst>
              <a:ext uri="{FF2B5EF4-FFF2-40B4-BE49-F238E27FC236}">
                <a16:creationId xmlns:a16="http://schemas.microsoft.com/office/drawing/2014/main" id="{C325129C-3961-4350-A0B7-0BC7816C451A}"/>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3" name="Picture 2">
            <a:extLst>
              <a:ext uri="{FF2B5EF4-FFF2-40B4-BE49-F238E27FC236}">
                <a16:creationId xmlns:a16="http://schemas.microsoft.com/office/drawing/2014/main" id="{3135FED6-FE5E-4854-BEBD-8AFD5D8EDC8B}"/>
              </a:ext>
            </a:extLst>
          </p:cNvPr>
          <p:cNvPicPr>
            <a:picLocks noChangeAspect="1"/>
          </p:cNvPicPr>
          <p:nvPr/>
        </p:nvPicPr>
        <p:blipFill>
          <a:blip r:embed="rId9"/>
          <a:stretch>
            <a:fillRect/>
          </a:stretch>
        </p:blipFill>
        <p:spPr>
          <a:xfrm>
            <a:off x="1232791" y="342825"/>
            <a:ext cx="4146033" cy="2756033"/>
          </a:xfrm>
          <a:prstGeom prst="rect">
            <a:avLst/>
          </a:prstGeom>
        </p:spPr>
      </p:pic>
      <p:pic>
        <p:nvPicPr>
          <p:cNvPr id="6" name="Picture 5">
            <a:extLst>
              <a:ext uri="{FF2B5EF4-FFF2-40B4-BE49-F238E27FC236}">
                <a16:creationId xmlns:a16="http://schemas.microsoft.com/office/drawing/2014/main" id="{11B4B8C9-4D1A-422B-A61C-70995AEBE8D5}"/>
              </a:ext>
            </a:extLst>
          </p:cNvPr>
          <p:cNvPicPr>
            <a:picLocks noChangeAspect="1"/>
          </p:cNvPicPr>
          <p:nvPr/>
        </p:nvPicPr>
        <p:blipFill>
          <a:blip r:embed="rId10"/>
          <a:stretch>
            <a:fillRect/>
          </a:stretch>
        </p:blipFill>
        <p:spPr>
          <a:xfrm>
            <a:off x="1232790" y="3420035"/>
            <a:ext cx="4146032" cy="2756033"/>
          </a:xfrm>
          <a:prstGeom prst="rect">
            <a:avLst/>
          </a:prstGeom>
        </p:spPr>
      </p:pic>
      <p:pic>
        <p:nvPicPr>
          <p:cNvPr id="9" name="Picture 8">
            <a:extLst>
              <a:ext uri="{FF2B5EF4-FFF2-40B4-BE49-F238E27FC236}">
                <a16:creationId xmlns:a16="http://schemas.microsoft.com/office/drawing/2014/main" id="{32B67CC5-43BC-4842-9BC7-B6C1E4393539}"/>
              </a:ext>
            </a:extLst>
          </p:cNvPr>
          <p:cNvPicPr>
            <a:picLocks noChangeAspect="1"/>
          </p:cNvPicPr>
          <p:nvPr/>
        </p:nvPicPr>
        <p:blipFill>
          <a:blip r:embed="rId11"/>
          <a:stretch>
            <a:fillRect/>
          </a:stretch>
        </p:blipFill>
        <p:spPr>
          <a:xfrm>
            <a:off x="5723358" y="2703531"/>
            <a:ext cx="5235851" cy="3472538"/>
          </a:xfrm>
          <a:prstGeom prst="rect">
            <a:avLst/>
          </a:prstGeom>
        </p:spPr>
      </p:pic>
      <p:pic>
        <p:nvPicPr>
          <p:cNvPr id="11" name="Picture 10">
            <a:extLst>
              <a:ext uri="{FF2B5EF4-FFF2-40B4-BE49-F238E27FC236}">
                <a16:creationId xmlns:a16="http://schemas.microsoft.com/office/drawing/2014/main" id="{97550C91-9DD7-4CD8-92BB-32117A36407C}"/>
              </a:ext>
            </a:extLst>
          </p:cNvPr>
          <p:cNvPicPr>
            <a:picLocks noChangeAspect="1"/>
          </p:cNvPicPr>
          <p:nvPr/>
        </p:nvPicPr>
        <p:blipFill>
          <a:blip r:embed="rId12"/>
          <a:stretch>
            <a:fillRect/>
          </a:stretch>
        </p:blipFill>
        <p:spPr>
          <a:xfrm>
            <a:off x="5727889" y="342825"/>
            <a:ext cx="2073070" cy="2018102"/>
          </a:xfrm>
          <a:prstGeom prst="rect">
            <a:avLst/>
          </a:prstGeom>
        </p:spPr>
      </p:pic>
      <p:sp>
        <p:nvSpPr>
          <p:cNvPr id="21" name="TextBox 20">
            <a:extLst>
              <a:ext uri="{FF2B5EF4-FFF2-40B4-BE49-F238E27FC236}">
                <a16:creationId xmlns:a16="http://schemas.microsoft.com/office/drawing/2014/main" id="{250DF84A-D7A7-49FC-B6C0-25108FE71524}"/>
              </a:ext>
            </a:extLst>
          </p:cNvPr>
          <p:cNvSpPr txBox="1"/>
          <p:nvPr/>
        </p:nvSpPr>
        <p:spPr>
          <a:xfrm>
            <a:off x="8113636" y="1106525"/>
            <a:ext cx="2729334"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Young men and women at Tutu Rural Training Centre develop their skills for their future.</a:t>
            </a:r>
          </a:p>
        </p:txBody>
      </p:sp>
    </p:spTree>
    <p:extLst>
      <p:ext uri="{BB962C8B-B14F-4D97-AF65-F5344CB8AC3E}">
        <p14:creationId xmlns:p14="http://schemas.microsoft.com/office/powerpoint/2010/main" val="143305424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00955" y="274323"/>
            <a:ext cx="8989419"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was transformed on the mountain and this surprised his disciples and they saw him for who he really was.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at the Rural Training Centre are also transformed and are supported by others to find out more about themselves too. It is with the help of teachers and their peers that they find opportunities for the future.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Moses and Elijah were present with Jesus to confirm what was to come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what Jesus was to carry out. Sometimes we need those around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provide guidance and confirmation of where we are going.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Fiji has had a tough time lately with cyclones and the impacts of the pandemic. However, the people have been strong and resilient and shown, in places like Tutu, that they can still work together for a positive future.</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E66965D-7655-4345-8143-C6EF2544848F}"/>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0" name="Picture 19">
            <a:extLst>
              <a:ext uri="{FF2B5EF4-FFF2-40B4-BE49-F238E27FC236}">
                <a16:creationId xmlns:a16="http://schemas.microsoft.com/office/drawing/2014/main" id="{A82C1720-8B55-4254-9076-2FD0A22147D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2009" b="32235"/>
          <a:stretch/>
        </p:blipFill>
        <p:spPr>
          <a:xfrm>
            <a:off x="10363325" y="2766412"/>
            <a:ext cx="1590492" cy="1306322"/>
          </a:xfrm>
          <a:prstGeom prst="rect">
            <a:avLst/>
          </a:prstGeom>
        </p:spPr>
      </p:pic>
      <p:pic>
        <p:nvPicPr>
          <p:cNvPr id="21" name="Picture 20">
            <a:extLst>
              <a:ext uri="{FF2B5EF4-FFF2-40B4-BE49-F238E27FC236}">
                <a16:creationId xmlns:a16="http://schemas.microsoft.com/office/drawing/2014/main" id="{29590497-443E-4A31-8F56-ABC54BA6FCA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72752" y="4290360"/>
            <a:ext cx="1591586" cy="968792"/>
          </a:xfrm>
          <a:prstGeom prst="rect">
            <a:avLst/>
          </a:prstGeom>
        </p:spPr>
      </p:pic>
      <p:pic>
        <p:nvPicPr>
          <p:cNvPr id="22" name="Picture 21">
            <a:extLst>
              <a:ext uri="{FF2B5EF4-FFF2-40B4-BE49-F238E27FC236}">
                <a16:creationId xmlns:a16="http://schemas.microsoft.com/office/drawing/2014/main" id="{6AF51F4C-CF85-4D71-913C-92D7E2620BA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72751" y="1498615"/>
            <a:ext cx="1611863" cy="1069025"/>
          </a:xfrm>
          <a:prstGeom prst="rect">
            <a:avLst/>
          </a:prstGeom>
        </p:spPr>
      </p:pic>
    </p:spTree>
    <p:extLst>
      <p:ext uri="{BB962C8B-B14F-4D97-AF65-F5344CB8AC3E}">
        <p14:creationId xmlns:p14="http://schemas.microsoft.com/office/powerpoint/2010/main" val="18235664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34DD01E1-0B22-4FAE-818A-763474F43459}"/>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15" name="5B5DC0B3-5B85-439F-B0FF-1E6DF366B2DF">
            <a:extLst>
              <a:ext uri="{FF2B5EF4-FFF2-40B4-BE49-F238E27FC236}">
                <a16:creationId xmlns:a16="http://schemas.microsoft.com/office/drawing/2014/main" id="{6D01A637-CF41-49D9-BB42-F8EED65FC1DE}"/>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05E80FD-D995-4FDC-8B54-7D63D0C531B7}"/>
              </a:ext>
            </a:extLst>
          </p:cNvPr>
          <p:cNvPicPr>
            <a:picLocks noChangeAspect="1"/>
          </p:cNvPicPr>
          <p:nvPr/>
        </p:nvPicPr>
        <p:blipFill>
          <a:blip r:embed="rId9"/>
          <a:stretch>
            <a:fillRect/>
          </a:stretch>
        </p:blipFill>
        <p:spPr>
          <a:xfrm>
            <a:off x="2218117" y="1951837"/>
            <a:ext cx="8876545" cy="3164098"/>
          </a:xfrm>
          <a:prstGeom prst="rect">
            <a:avLst/>
          </a:prstGeom>
        </p:spPr>
      </p:pic>
    </p:spTree>
    <p:extLst>
      <p:ext uri="{BB962C8B-B14F-4D97-AF65-F5344CB8AC3E}">
        <p14:creationId xmlns:p14="http://schemas.microsoft.com/office/powerpoint/2010/main" val="272287084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397355" y="674400"/>
            <a:ext cx="6634954"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Watch the animation that summarises Pope Francis’ letter called </a:t>
            </a:r>
            <a:r>
              <a:rPr kumimoji="0" lang="en-NZ"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Fratelli Tutti</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Discuss the main points that you want to remember with others. How do the messages of the letter connect with the photo board about life in Fiji recently?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3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Remember the people of Fiji and pray for them.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9" name="Picture 18">
            <a:extLst>
              <a:ext uri="{FF2B5EF4-FFF2-40B4-BE49-F238E27FC236}">
                <a16:creationId xmlns:a16="http://schemas.microsoft.com/office/drawing/2014/main" id="{DDEA38AC-FDB0-4DBD-89F8-E92D084E26BB}"/>
              </a:ext>
            </a:extLst>
          </p:cNvPr>
          <p:cNvPicPr>
            <a:picLocks noChangeAspect="1"/>
          </p:cNvPicPr>
          <p:nvPr/>
        </p:nvPicPr>
        <p:blipFill>
          <a:blip r:embed="rId8"/>
          <a:stretch>
            <a:fillRect/>
          </a:stretch>
        </p:blipFill>
        <p:spPr>
          <a:xfrm>
            <a:off x="10482171" y="42784"/>
            <a:ext cx="1792379" cy="1054699"/>
          </a:xfrm>
          <a:prstGeom prst="rect">
            <a:avLst/>
          </a:prstGeom>
        </p:spPr>
      </p:pic>
      <p:pic>
        <p:nvPicPr>
          <p:cNvPr id="6" name="Picture 5" descr="A picture containing website&#10;&#10;Description automatically generated">
            <a:hlinkClick r:id="rId9"/>
            <a:extLst>
              <a:ext uri="{FF2B5EF4-FFF2-40B4-BE49-F238E27FC236}">
                <a16:creationId xmlns:a16="http://schemas.microsoft.com/office/drawing/2014/main" id="{8AA3632B-5E7A-4D5F-85EF-5DABE0D9FD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83933" y="2254234"/>
            <a:ext cx="3507171" cy="1962837"/>
          </a:xfrm>
          <a:prstGeom prst="rect">
            <a:avLst/>
          </a:prstGeom>
        </p:spPr>
      </p:pic>
    </p:spTree>
    <p:extLst>
      <p:ext uri="{BB962C8B-B14F-4D97-AF65-F5344CB8AC3E}">
        <p14:creationId xmlns:p14="http://schemas.microsoft.com/office/powerpoint/2010/main" val="354532660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1" name="Picture 10">
            <a:extLst>
              <a:ext uri="{FF2B5EF4-FFF2-40B4-BE49-F238E27FC236}">
                <a16:creationId xmlns:a16="http://schemas.microsoft.com/office/drawing/2014/main" id="{6535ED34-4FEB-425D-BCCC-C1BFA99197CC}"/>
              </a:ext>
            </a:extLst>
          </p:cNvPr>
          <p:cNvPicPr>
            <a:picLocks noChangeAspect="1"/>
          </p:cNvPicPr>
          <p:nvPr/>
        </p:nvPicPr>
        <p:blipFill>
          <a:blip r:embed="rId7"/>
          <a:stretch>
            <a:fillRect/>
          </a:stretch>
        </p:blipFill>
        <p:spPr>
          <a:xfrm>
            <a:off x="10482171" y="42784"/>
            <a:ext cx="1792379" cy="1054699"/>
          </a:xfrm>
          <a:prstGeom prst="rect">
            <a:avLst/>
          </a:prstGeom>
        </p:spPr>
      </p:pic>
      <p:pic>
        <p:nvPicPr>
          <p:cNvPr id="25" name="Picture 24" descr="A picture containing text, outdoor, black, dark&#10;&#10;Description automatically generated">
            <a:extLst>
              <a:ext uri="{FF2B5EF4-FFF2-40B4-BE49-F238E27FC236}">
                <a16:creationId xmlns:a16="http://schemas.microsoft.com/office/drawing/2014/main" id="{1DFDF2F4-2EF3-4237-BA20-FE759F3C25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91490" y="4447336"/>
            <a:ext cx="2023849" cy="2023849"/>
          </a:xfrm>
          <a:prstGeom prst="rect">
            <a:avLst/>
          </a:prstGeom>
        </p:spPr>
      </p:pic>
      <p:pic>
        <p:nvPicPr>
          <p:cNvPr id="29" name="5B5DC0B3-5B85-439F-B0FF-1E6DF366B2DF">
            <a:extLst>
              <a:ext uri="{FF2B5EF4-FFF2-40B4-BE49-F238E27FC236}">
                <a16:creationId xmlns:a16="http://schemas.microsoft.com/office/drawing/2014/main" id="{150201DA-7744-4FE0-B01B-7903D2313E5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986461" y="567310"/>
            <a:ext cx="136644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EF020529-137F-4DDA-BDAD-19193A5B36E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971492" y="4461006"/>
            <a:ext cx="1258037" cy="1901995"/>
          </a:xfrm>
          <a:prstGeom prst="rect">
            <a:avLst/>
          </a:prstGeom>
        </p:spPr>
      </p:pic>
      <p:grpSp>
        <p:nvGrpSpPr>
          <p:cNvPr id="31" name="Group 30">
            <a:extLst>
              <a:ext uri="{FF2B5EF4-FFF2-40B4-BE49-F238E27FC236}">
                <a16:creationId xmlns:a16="http://schemas.microsoft.com/office/drawing/2014/main" id="{F55E00A8-174F-4753-A1F1-268D548D7373}"/>
              </a:ext>
            </a:extLst>
          </p:cNvPr>
          <p:cNvGrpSpPr/>
          <p:nvPr/>
        </p:nvGrpSpPr>
        <p:grpSpPr>
          <a:xfrm>
            <a:off x="1494384" y="2307171"/>
            <a:ext cx="10209229" cy="2042797"/>
            <a:chOff x="1494384" y="2307171"/>
            <a:chExt cx="10209229" cy="2042797"/>
          </a:xfrm>
        </p:grpSpPr>
        <p:pic>
          <p:nvPicPr>
            <p:cNvPr id="4" name="Picture 3">
              <a:extLst>
                <a:ext uri="{FF2B5EF4-FFF2-40B4-BE49-F238E27FC236}">
                  <a16:creationId xmlns:a16="http://schemas.microsoft.com/office/drawing/2014/main" id="{4D44A82A-1C71-486D-A5A8-43A1509BBCE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494384" y="2307171"/>
              <a:ext cx="10209229" cy="2042797"/>
            </a:xfrm>
            <a:prstGeom prst="rect">
              <a:avLst/>
            </a:prstGeom>
          </p:spPr>
        </p:pic>
        <p:pic>
          <p:nvPicPr>
            <p:cNvPr id="32" name="Picture 31">
              <a:extLst>
                <a:ext uri="{FF2B5EF4-FFF2-40B4-BE49-F238E27FC236}">
                  <a16:creationId xmlns:a16="http://schemas.microsoft.com/office/drawing/2014/main" id="{B9F55449-28E9-481B-A9D7-300542FBC7B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808355" y="2783575"/>
              <a:ext cx="277091" cy="317469"/>
            </a:xfrm>
            <a:prstGeom prst="rect">
              <a:avLst/>
            </a:prstGeom>
          </p:spPr>
        </p:pic>
      </p:grpSp>
    </p:spTree>
    <p:extLst>
      <p:ext uri="{BB962C8B-B14F-4D97-AF65-F5344CB8AC3E}">
        <p14:creationId xmlns:p14="http://schemas.microsoft.com/office/powerpoint/2010/main" val="240513747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EF25AE-4B72-4570-97E7-31347FCE8571}"/>
              </a:ext>
            </a:extLst>
          </p:cNvPr>
          <p:cNvPicPr>
            <a:picLocks noChangeAspect="1"/>
          </p:cNvPicPr>
          <p:nvPr/>
        </p:nvPicPr>
        <p:blipFill>
          <a:blip r:embed="rId4"/>
          <a:stretch>
            <a:fillRect/>
          </a:stretch>
        </p:blipFill>
        <p:spPr>
          <a:xfrm>
            <a:off x="10463121" y="42784"/>
            <a:ext cx="1792379" cy="1054699"/>
          </a:xfrm>
          <a:prstGeom prst="rect">
            <a:avLst/>
          </a:prstGeom>
        </p:spPr>
      </p:pic>
      <p:pic>
        <p:nvPicPr>
          <p:cNvPr id="7" name="Picture 6">
            <a:extLst>
              <a:ext uri="{FF2B5EF4-FFF2-40B4-BE49-F238E27FC236}">
                <a16:creationId xmlns:a16="http://schemas.microsoft.com/office/drawing/2014/main" id="{B4AE3AB3-63A1-4891-86C1-537F3EA04322}"/>
              </a:ext>
            </a:extLst>
          </p:cNvPr>
          <p:cNvPicPr>
            <a:picLocks noChangeAspect="1"/>
          </p:cNvPicPr>
          <p:nvPr/>
        </p:nvPicPr>
        <p:blipFill>
          <a:blip r:embed="rId5"/>
          <a:stretch>
            <a:fillRect/>
          </a:stretch>
        </p:blipFill>
        <p:spPr>
          <a:xfrm>
            <a:off x="812796" y="961515"/>
            <a:ext cx="10004403" cy="2615411"/>
          </a:xfrm>
          <a:prstGeom prst="rect">
            <a:avLst/>
          </a:prstGeom>
        </p:spPr>
      </p:pic>
      <p:pic>
        <p:nvPicPr>
          <p:cNvPr id="10" name="Picture 9">
            <a:extLst>
              <a:ext uri="{FF2B5EF4-FFF2-40B4-BE49-F238E27FC236}">
                <a16:creationId xmlns:a16="http://schemas.microsoft.com/office/drawing/2014/main" id="{429F8A65-99B2-4B15-85BB-BD1172745400}"/>
              </a:ext>
            </a:extLst>
          </p:cNvPr>
          <p:cNvPicPr>
            <a:picLocks noChangeAspect="1"/>
          </p:cNvPicPr>
          <p:nvPr/>
        </p:nvPicPr>
        <p:blipFill>
          <a:blip r:embed="rId6"/>
          <a:stretch>
            <a:fillRect/>
          </a:stretch>
        </p:blipFill>
        <p:spPr>
          <a:xfrm>
            <a:off x="927849" y="5649575"/>
            <a:ext cx="6145301" cy="493819"/>
          </a:xfrm>
          <a:prstGeom prst="rect">
            <a:avLst/>
          </a:prstGeom>
        </p:spPr>
      </p:pic>
    </p:spTree>
    <p:extLst>
      <p:ext uri="{BB962C8B-B14F-4D97-AF65-F5344CB8AC3E}">
        <p14:creationId xmlns:p14="http://schemas.microsoft.com/office/powerpoint/2010/main" val="265716289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23334" y="663838"/>
            <a:ext cx="83802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peace and hope, we pray for those in the Holy Land whose lives have been turned upside down by conflict. We remember especially those who are grieving, the injured and those without food, shelter or medical supplies.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pray also for those who have the power to bring peace. May they be touched by a spirit of compassion and kindness. Lord hear 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(Adapted from a CAFOD prayer)</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05F8A42E-FEDE-4085-AB72-8E1128439B8A}"/>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EE009A29-6676-40C4-B457-658165B5161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47679" y="2280664"/>
            <a:ext cx="2296672" cy="2296672"/>
          </a:xfrm>
          <a:prstGeom prst="rect">
            <a:avLst/>
          </a:prstGeom>
        </p:spPr>
      </p:pic>
    </p:spTree>
    <p:extLst>
      <p:ext uri="{BB962C8B-B14F-4D97-AF65-F5344CB8AC3E}">
        <p14:creationId xmlns:p14="http://schemas.microsoft.com/office/powerpoint/2010/main" val="363320962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35530"/>
            <a:ext cx="8546106"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When things are bad, it is easy to lose hope. We can be drawn to the difficulties and feel like there is no way out. It is important to focus on what we have and what can be achieved with God’s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time and changing circumstances provide a fresh perspective.</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8F0E5B62-2AB4-41AD-A6F5-46800ED8F03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0BDC129F-7AF1-4934-ACCF-40618E40883D}"/>
              </a:ext>
            </a:extLst>
          </p:cNvPr>
          <p:cNvPicPr>
            <a:picLocks noChangeAspect="1"/>
          </p:cNvPicPr>
          <p:nvPr/>
        </p:nvPicPr>
        <p:blipFill>
          <a:blip r:embed="rId8"/>
          <a:stretch>
            <a:fillRect/>
          </a:stretch>
        </p:blipFill>
        <p:spPr>
          <a:xfrm>
            <a:off x="1669604" y="279730"/>
            <a:ext cx="8413209" cy="175580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9BC9F117-C47A-42E0-A15A-18B1ADB1862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82813" y="2985379"/>
            <a:ext cx="1676401" cy="1755800"/>
          </a:xfrm>
          <a:prstGeom prst="rect">
            <a:avLst/>
          </a:prstGeom>
        </p:spPr>
      </p:pic>
    </p:spTree>
    <p:extLst>
      <p:ext uri="{BB962C8B-B14F-4D97-AF65-F5344CB8AC3E}">
        <p14:creationId xmlns:p14="http://schemas.microsoft.com/office/powerpoint/2010/main" val="376352779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158CC2-C3BD-466E-9573-A3C2FB6545FF}"/>
              </a:ext>
            </a:extLst>
          </p:cNvPr>
          <p:cNvPicPr>
            <a:picLocks noChangeAspect="1"/>
          </p:cNvPicPr>
          <p:nvPr/>
        </p:nvPicPr>
        <p:blipFill>
          <a:blip r:embed="rId4"/>
          <a:stretch>
            <a:fillRect/>
          </a:stretch>
        </p:blipFill>
        <p:spPr>
          <a:xfrm>
            <a:off x="10501221" y="-312"/>
            <a:ext cx="1792379" cy="1054699"/>
          </a:xfrm>
          <a:prstGeom prst="rect">
            <a:avLst/>
          </a:prstGeom>
        </p:spPr>
      </p:pic>
      <p:pic>
        <p:nvPicPr>
          <p:cNvPr id="4" name="Picture 3">
            <a:extLst>
              <a:ext uri="{FF2B5EF4-FFF2-40B4-BE49-F238E27FC236}">
                <a16:creationId xmlns:a16="http://schemas.microsoft.com/office/drawing/2014/main" id="{5BF069C0-9C89-4F59-889C-5D57CE5426A8}"/>
              </a:ext>
            </a:extLst>
          </p:cNvPr>
          <p:cNvPicPr>
            <a:picLocks noChangeAspect="1"/>
          </p:cNvPicPr>
          <p:nvPr/>
        </p:nvPicPr>
        <p:blipFill>
          <a:blip r:embed="rId5"/>
          <a:stretch>
            <a:fillRect/>
          </a:stretch>
        </p:blipFill>
        <p:spPr>
          <a:xfrm>
            <a:off x="1006094" y="1083867"/>
            <a:ext cx="9949534" cy="2615411"/>
          </a:xfrm>
          <a:prstGeom prst="rect">
            <a:avLst/>
          </a:prstGeom>
        </p:spPr>
      </p:pic>
      <p:pic>
        <p:nvPicPr>
          <p:cNvPr id="7" name="Picture 6">
            <a:extLst>
              <a:ext uri="{FF2B5EF4-FFF2-40B4-BE49-F238E27FC236}">
                <a16:creationId xmlns:a16="http://schemas.microsoft.com/office/drawing/2014/main" id="{D607A2A8-BF7E-4F1C-86D1-66CA22389A59}"/>
              </a:ext>
            </a:extLst>
          </p:cNvPr>
          <p:cNvPicPr>
            <a:picLocks noChangeAspect="1"/>
          </p:cNvPicPr>
          <p:nvPr/>
        </p:nvPicPr>
        <p:blipFill>
          <a:blip r:embed="rId6"/>
          <a:stretch>
            <a:fillRect/>
          </a:stretch>
        </p:blipFill>
        <p:spPr>
          <a:xfrm>
            <a:off x="1194549" y="5369617"/>
            <a:ext cx="6145301" cy="493819"/>
          </a:xfrm>
          <a:prstGeom prst="rect">
            <a:avLst/>
          </a:prstGeom>
        </p:spPr>
      </p:pic>
    </p:spTree>
    <p:extLst>
      <p:ext uri="{BB962C8B-B14F-4D97-AF65-F5344CB8AC3E}">
        <p14:creationId xmlns:p14="http://schemas.microsoft.com/office/powerpoint/2010/main" val="296751999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1612" y="2656060"/>
            <a:ext cx="944794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is told about Galileans who were killed by Pilate.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asks whether they think that because the Galileans suffered that they were any worse than 	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reminds them about the importance of repentance.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After mentioning an accident that happened in Jerusalem with a tower killing 18 people, he 	repeats the message, “unless you repent, you will all perish just as they did.”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Then he tells the parable of the barren fig tree.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looks for fruit from a fig tree that was planted on his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has produced no fruit in the last three years so he asks the gardener to cut it down as it is 	wasting the soil.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gardener requests that the man waits one more year before he cuts it down and promises to 	give it attention and care (putting manure on it).</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52919"/>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4F25ADAD-914E-4892-946A-A8E52A067F5B}"/>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4083478-D6C8-4E70-A24C-90148E0B3A4B}"/>
              </a:ext>
            </a:extLst>
          </p:cNvPr>
          <p:cNvPicPr>
            <a:picLocks noChangeAspect="1"/>
          </p:cNvPicPr>
          <p:nvPr/>
        </p:nvPicPr>
        <p:blipFill>
          <a:blip r:embed="rId9"/>
          <a:stretch>
            <a:fillRect/>
          </a:stretch>
        </p:blipFill>
        <p:spPr>
          <a:xfrm>
            <a:off x="2354604" y="393166"/>
            <a:ext cx="3438442" cy="1176630"/>
          </a:xfrm>
          <a:prstGeom prst="rect">
            <a:avLst/>
          </a:prstGeom>
        </p:spPr>
      </p:pic>
      <p:pic>
        <p:nvPicPr>
          <p:cNvPr id="15" name="Picture 14">
            <a:extLst>
              <a:ext uri="{FF2B5EF4-FFF2-40B4-BE49-F238E27FC236}">
                <a16:creationId xmlns:a16="http://schemas.microsoft.com/office/drawing/2014/main" id="{2CD54C2F-D98A-4D66-AA33-2FF3D4B332B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368201" y="845449"/>
            <a:ext cx="2068455" cy="1476802"/>
          </a:xfrm>
          <a:prstGeom prst="ellipse">
            <a:avLst/>
          </a:prstGeom>
        </p:spPr>
      </p:pic>
    </p:spTree>
    <p:extLst>
      <p:ext uri="{BB962C8B-B14F-4D97-AF65-F5344CB8AC3E}">
        <p14:creationId xmlns:p14="http://schemas.microsoft.com/office/powerpoint/2010/main" val="367019318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7104" y="1948897"/>
            <a:ext cx="8707411" cy="41549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Conflict has caused many problems in the Holy Land for a long time. The majority of the population living in the West Bank and along the Gaza strip are living below the poverty line and are dependent on international aid. Caritas Jerusalem has two healthcare centres in the West Bank providing healthcare and education to children and families.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recent conflict, Caritas Jerusalem again used mobile medical units to bring critical health services to thousands of people where they lived. Youth groups and farmers have also been supported in different ways to help alleviate poverty.</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3FDF98E9-B838-4218-9638-D47BC88F332C}"/>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2" name="Picture 1">
            <a:extLst>
              <a:ext uri="{FF2B5EF4-FFF2-40B4-BE49-F238E27FC236}">
                <a16:creationId xmlns:a16="http://schemas.microsoft.com/office/drawing/2014/main" id="{751BAF64-4329-4BE7-8E6C-1885E7FC9012}"/>
              </a:ext>
            </a:extLst>
          </p:cNvPr>
          <p:cNvPicPr>
            <a:picLocks noChangeAspect="1"/>
          </p:cNvPicPr>
          <p:nvPr/>
        </p:nvPicPr>
        <p:blipFill>
          <a:blip r:embed="rId8"/>
          <a:stretch>
            <a:fillRect/>
          </a:stretch>
        </p:blipFill>
        <p:spPr>
          <a:xfrm>
            <a:off x="1518023" y="290562"/>
            <a:ext cx="8504657" cy="1761897"/>
          </a:xfrm>
          <a:prstGeom prst="rect">
            <a:avLst/>
          </a:prstGeom>
        </p:spPr>
      </p:pic>
      <p:pic>
        <p:nvPicPr>
          <p:cNvPr id="4" name="Picture 3">
            <a:extLst>
              <a:ext uri="{FF2B5EF4-FFF2-40B4-BE49-F238E27FC236}">
                <a16:creationId xmlns:a16="http://schemas.microsoft.com/office/drawing/2014/main" id="{70D52556-0B31-4A02-8542-B72265CE6C52}"/>
              </a:ext>
            </a:extLst>
          </p:cNvPr>
          <p:cNvPicPr>
            <a:picLocks noChangeAspect="1"/>
          </p:cNvPicPr>
          <p:nvPr/>
        </p:nvPicPr>
        <p:blipFill>
          <a:blip r:embed="rId9"/>
          <a:stretch>
            <a:fillRect/>
          </a:stretch>
        </p:blipFill>
        <p:spPr>
          <a:xfrm>
            <a:off x="6969942" y="187442"/>
            <a:ext cx="2469226" cy="1633404"/>
          </a:xfrm>
          <a:prstGeom prst="rect">
            <a:avLst/>
          </a:prstGeom>
        </p:spPr>
      </p:pic>
    </p:spTree>
    <p:extLst>
      <p:ext uri="{BB962C8B-B14F-4D97-AF65-F5344CB8AC3E}">
        <p14:creationId xmlns:p14="http://schemas.microsoft.com/office/powerpoint/2010/main" val="418482436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4898188A-6873-481E-A94E-D9EED8B8B856}"/>
              </a:ext>
            </a:extLst>
          </p:cNvPr>
          <p:cNvPicPr>
            <a:picLocks noChangeAspect="1"/>
          </p:cNvPicPr>
          <p:nvPr/>
        </p:nvPicPr>
        <p:blipFill>
          <a:blip r:embed="rId7"/>
          <a:stretch>
            <a:fillRect/>
          </a:stretch>
        </p:blipFill>
        <p:spPr>
          <a:xfrm>
            <a:off x="10463121" y="42784"/>
            <a:ext cx="1792379" cy="1054699"/>
          </a:xfrm>
          <a:prstGeom prst="rect">
            <a:avLst/>
          </a:prstGeom>
        </p:spPr>
      </p:pic>
      <p:sp>
        <p:nvSpPr>
          <p:cNvPr id="12" name="TextBox 11">
            <a:extLst>
              <a:ext uri="{FF2B5EF4-FFF2-40B4-BE49-F238E27FC236}">
                <a16:creationId xmlns:a16="http://schemas.microsoft.com/office/drawing/2014/main" id="{7F526591-C75E-4901-B1DD-2324559DAF43}"/>
              </a:ext>
            </a:extLst>
          </p:cNvPr>
          <p:cNvSpPr txBox="1"/>
          <p:nvPr/>
        </p:nvSpPr>
        <p:spPr>
          <a:xfrm>
            <a:off x="1343570" y="453135"/>
            <a:ext cx="7133770" cy="646331"/>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Life has been tough in the Holy Land with ongoing conflict,</a:t>
            </a:r>
          </a:p>
          <a:p>
            <a:r>
              <a:rPr lang="en-NZ" dirty="0">
                <a:solidFill>
                  <a:srgbClr val="9B519F"/>
                </a:solidFill>
                <a:latin typeface="Calibri" panose="020F0502020204030204" pitchFamily="34" charset="0"/>
                <a:cs typeface="Calibri" panose="020F0502020204030204" pitchFamily="34" charset="0"/>
              </a:rPr>
              <a:t>challenges due to the pandemic, and general health issues.</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hlinkClick r:id="rId8"/>
            <a:extLst>
              <a:ext uri="{FF2B5EF4-FFF2-40B4-BE49-F238E27FC236}">
                <a16:creationId xmlns:a16="http://schemas.microsoft.com/office/drawing/2014/main" id="{4F971EA7-DFBA-4A14-A60D-DCE5E22401D3}"/>
              </a:ext>
            </a:extLst>
          </p:cNvPr>
          <p:cNvPicPr>
            <a:picLocks noChangeAspect="1"/>
          </p:cNvPicPr>
          <p:nvPr/>
        </p:nvPicPr>
        <p:blipFill>
          <a:blip r:embed="rId9"/>
          <a:stretch>
            <a:fillRect/>
          </a:stretch>
        </p:blipFill>
        <p:spPr>
          <a:xfrm>
            <a:off x="1471303" y="1547597"/>
            <a:ext cx="5466138" cy="3902625"/>
          </a:xfrm>
          <a:prstGeom prst="rect">
            <a:avLst/>
          </a:prstGeom>
        </p:spPr>
      </p:pic>
      <p:pic>
        <p:nvPicPr>
          <p:cNvPr id="8" name="Picture 7">
            <a:hlinkClick r:id="rId10"/>
            <a:extLst>
              <a:ext uri="{FF2B5EF4-FFF2-40B4-BE49-F238E27FC236}">
                <a16:creationId xmlns:a16="http://schemas.microsoft.com/office/drawing/2014/main" id="{A3A3BB7E-333A-4F80-B7DF-166D6970DC4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385796" y="1387514"/>
            <a:ext cx="3620411" cy="4694185"/>
          </a:xfrm>
          <a:prstGeom prst="rect">
            <a:avLst/>
          </a:prstGeom>
        </p:spPr>
      </p:pic>
      <p:sp>
        <p:nvSpPr>
          <p:cNvPr id="19" name="TextBox 18">
            <a:extLst>
              <a:ext uri="{FF2B5EF4-FFF2-40B4-BE49-F238E27FC236}">
                <a16:creationId xmlns:a16="http://schemas.microsoft.com/office/drawing/2014/main" id="{F48D77C5-EDFA-4C08-B95F-545570D85A6A}"/>
              </a:ext>
            </a:extLst>
          </p:cNvPr>
          <p:cNvSpPr txBox="1"/>
          <p:nvPr/>
        </p:nvSpPr>
        <p:spPr>
          <a:xfrm>
            <a:off x="1574885" y="5619847"/>
            <a:ext cx="5466138" cy="646331"/>
          </a:xfrm>
          <a:prstGeom prst="rect">
            <a:avLst/>
          </a:prstGeom>
          <a:noFill/>
        </p:spPr>
        <p:txBody>
          <a:bodyPr wrap="square">
            <a:spAutoFit/>
          </a:bodyPr>
          <a:lstStyle>
            <a:defPPr>
              <a:defRPr lang="en-US"/>
            </a:defPPr>
            <a:lvl1pPr>
              <a:defRPr>
                <a:solidFill>
                  <a:srgbClr val="9B519F"/>
                </a:solidFill>
                <a:latin typeface="Calibri" panose="020F0502020204030204" pitchFamily="34" charset="0"/>
                <a:cs typeface="Calibri" panose="020F0502020204030204" pitchFamily="34" charset="0"/>
              </a:defRPr>
            </a:lvl1pPr>
          </a:lstStyle>
          <a:p>
            <a:r>
              <a:rPr lang="en-NZ" dirty="0"/>
              <a:t>Watch an amazing </a:t>
            </a:r>
            <a:r>
              <a:rPr lang="en-NZ" dirty="0">
                <a:hlinkClick r:id="rId8"/>
              </a:rPr>
              <a:t>example</a:t>
            </a:r>
            <a:r>
              <a:rPr lang="en-NZ" dirty="0"/>
              <a:t> of the Caritas Jerusalem team caring for a family during the pandemic. </a:t>
            </a:r>
            <a:endParaRPr lang="en-US" dirty="0"/>
          </a:p>
        </p:txBody>
      </p:sp>
    </p:spTree>
    <p:extLst>
      <p:ext uri="{BB962C8B-B14F-4D97-AF65-F5344CB8AC3E}">
        <p14:creationId xmlns:p14="http://schemas.microsoft.com/office/powerpoint/2010/main" val="161962580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D951ABAA-3623-43C6-BEF1-6A7036D3D96A}"/>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BAEA6B37-21A3-45F0-AC02-3D80FF5B9631}"/>
              </a:ext>
            </a:extLst>
          </p:cNvPr>
          <p:cNvPicPr>
            <a:picLocks noChangeAspect="1"/>
          </p:cNvPicPr>
          <p:nvPr/>
        </p:nvPicPr>
        <p:blipFill>
          <a:blip r:embed="rId9"/>
          <a:stretch>
            <a:fillRect/>
          </a:stretch>
        </p:blipFill>
        <p:spPr>
          <a:xfrm>
            <a:off x="1329679" y="445244"/>
            <a:ext cx="4209470" cy="5545656"/>
          </a:xfrm>
          <a:prstGeom prst="rect">
            <a:avLst/>
          </a:prstGeom>
        </p:spPr>
      </p:pic>
      <p:pic>
        <p:nvPicPr>
          <p:cNvPr id="6" name="Picture 5">
            <a:extLst>
              <a:ext uri="{FF2B5EF4-FFF2-40B4-BE49-F238E27FC236}">
                <a16:creationId xmlns:a16="http://schemas.microsoft.com/office/drawing/2014/main" id="{C9856CF0-00F6-4D60-8C1B-8C2183FD956C}"/>
              </a:ext>
            </a:extLst>
          </p:cNvPr>
          <p:cNvPicPr>
            <a:picLocks noChangeAspect="1"/>
          </p:cNvPicPr>
          <p:nvPr/>
        </p:nvPicPr>
        <p:blipFill>
          <a:blip r:embed="rId10"/>
          <a:stretch>
            <a:fillRect/>
          </a:stretch>
        </p:blipFill>
        <p:spPr>
          <a:xfrm>
            <a:off x="5887140" y="473027"/>
            <a:ext cx="3516572" cy="2342744"/>
          </a:xfrm>
          <a:prstGeom prst="rect">
            <a:avLst/>
          </a:prstGeom>
        </p:spPr>
      </p:pic>
      <p:pic>
        <p:nvPicPr>
          <p:cNvPr id="9" name="Picture 8">
            <a:extLst>
              <a:ext uri="{FF2B5EF4-FFF2-40B4-BE49-F238E27FC236}">
                <a16:creationId xmlns:a16="http://schemas.microsoft.com/office/drawing/2014/main" id="{28B0D933-67E6-4725-B0A0-9DDA84C65566}"/>
              </a:ext>
            </a:extLst>
          </p:cNvPr>
          <p:cNvPicPr>
            <a:picLocks noChangeAspect="1"/>
          </p:cNvPicPr>
          <p:nvPr/>
        </p:nvPicPr>
        <p:blipFill>
          <a:blip r:embed="rId11"/>
          <a:stretch>
            <a:fillRect/>
          </a:stretch>
        </p:blipFill>
        <p:spPr>
          <a:xfrm>
            <a:off x="5872828" y="3227059"/>
            <a:ext cx="3516572" cy="2763841"/>
          </a:xfrm>
          <a:prstGeom prst="rect">
            <a:avLst/>
          </a:prstGeom>
        </p:spPr>
      </p:pic>
      <p:sp>
        <p:nvSpPr>
          <p:cNvPr id="19" name="TextBox 18">
            <a:extLst>
              <a:ext uri="{FF2B5EF4-FFF2-40B4-BE49-F238E27FC236}">
                <a16:creationId xmlns:a16="http://schemas.microsoft.com/office/drawing/2014/main" id="{883569EB-9033-44BA-9CB5-909C525103A9}"/>
              </a:ext>
            </a:extLst>
          </p:cNvPr>
          <p:cNvSpPr txBox="1"/>
          <p:nvPr/>
        </p:nvSpPr>
        <p:spPr>
          <a:xfrm>
            <a:off x="9996195" y="2563913"/>
            <a:ext cx="2081396" cy="1754326"/>
          </a:xfrm>
          <a:prstGeom prst="rect">
            <a:avLst/>
          </a:prstGeom>
          <a:noFill/>
        </p:spPr>
        <p:txBody>
          <a:bodyPr wrap="square">
            <a:spAutoFit/>
          </a:bodyPr>
          <a:lstStyle/>
          <a:p>
            <a:pPr algn="l"/>
            <a:r>
              <a:rPr lang="en-NZ" sz="1800" b="0" i="0" u="none" strike="noStrike" baseline="0" dirty="0">
                <a:solidFill>
                  <a:srgbClr val="9B519F"/>
                </a:solidFill>
                <a:latin typeface="Calibri" panose="020F0502020204030204" pitchFamily="34" charset="0"/>
                <a:cs typeface="Calibri" panose="020F0502020204030204" pitchFamily="34" charset="0"/>
              </a:rPr>
              <a:t>Local doctors and nurses spend their days helping out</a:t>
            </a:r>
          </a:p>
          <a:p>
            <a:pPr algn="l"/>
            <a:r>
              <a:rPr lang="en-NZ" sz="1800" b="0" i="0" u="none" strike="noStrike" baseline="0" dirty="0">
                <a:solidFill>
                  <a:srgbClr val="9B519F"/>
                </a:solidFill>
                <a:latin typeface="Calibri" panose="020F0502020204030204" pitchFamily="34" charset="0"/>
                <a:cs typeface="Calibri" panose="020F0502020204030204" pitchFamily="34" charset="0"/>
              </a:rPr>
              <a:t>children in the mobile health clinics.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36253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1864416" y="4377945"/>
            <a:ext cx="3955651"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Local people from a refugee camp wait their turn to get the free medical healthcare provided by Caritas Jerusalem in Gaza.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D8DC71A3-3F1E-4C61-A529-E34D3B7B78F8}"/>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C4C75268-50C1-4B65-AE45-0B54E7F96933}"/>
              </a:ext>
            </a:extLst>
          </p:cNvPr>
          <p:cNvPicPr>
            <a:picLocks noChangeAspect="1"/>
          </p:cNvPicPr>
          <p:nvPr/>
        </p:nvPicPr>
        <p:blipFill>
          <a:blip r:embed="rId9"/>
          <a:stretch>
            <a:fillRect/>
          </a:stretch>
        </p:blipFill>
        <p:spPr>
          <a:xfrm>
            <a:off x="1250891" y="483048"/>
            <a:ext cx="4728995" cy="3131010"/>
          </a:xfrm>
          <a:prstGeom prst="rect">
            <a:avLst/>
          </a:prstGeom>
        </p:spPr>
      </p:pic>
      <p:pic>
        <p:nvPicPr>
          <p:cNvPr id="6" name="Picture 5">
            <a:extLst>
              <a:ext uri="{FF2B5EF4-FFF2-40B4-BE49-F238E27FC236}">
                <a16:creationId xmlns:a16="http://schemas.microsoft.com/office/drawing/2014/main" id="{AE2221CC-70E6-400A-9DA4-A20EA186448A}"/>
              </a:ext>
            </a:extLst>
          </p:cNvPr>
          <p:cNvPicPr>
            <a:picLocks noChangeAspect="1"/>
          </p:cNvPicPr>
          <p:nvPr/>
        </p:nvPicPr>
        <p:blipFill>
          <a:blip r:embed="rId10"/>
          <a:stretch>
            <a:fillRect/>
          </a:stretch>
        </p:blipFill>
        <p:spPr>
          <a:xfrm>
            <a:off x="6371934" y="2322284"/>
            <a:ext cx="5398768" cy="2902434"/>
          </a:xfrm>
          <a:prstGeom prst="rect">
            <a:avLst/>
          </a:prstGeom>
        </p:spPr>
      </p:pic>
    </p:spTree>
    <p:extLst>
      <p:ext uri="{BB962C8B-B14F-4D97-AF65-F5344CB8AC3E}">
        <p14:creationId xmlns:p14="http://schemas.microsoft.com/office/powerpoint/2010/main" val="200314325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45208" y="304247"/>
            <a:ext cx="8533570"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Gospel reading calls us not to focus on who has done wrong or who has done worse wrongs. Rather, it reminds us to repent and follow God.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Caritas Jerusalem’s focus is not on determining who is at fault but rather on providing care to those affected – mainly the poor and marginalised.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first glance, the parable of the fig tree does not appear to have a profound message. However, in the context of the situation in the Holy Land, where many fig trees grow, it is perhaps more profound. Amidst despair, there is always hope – especially with God’s presence and help. Caritas Jerusalem has adaptively responded over the past 20 years to changing circumstances. With God’s help, and the patience of so many, they have shown that fruit can come from even the most unpromising things.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F4AD74-55E8-4084-A342-676AA083D0E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19" name="Picture 18">
            <a:hlinkClick r:id="rId8"/>
            <a:extLst>
              <a:ext uri="{FF2B5EF4-FFF2-40B4-BE49-F238E27FC236}">
                <a16:creationId xmlns:a16="http://schemas.microsoft.com/office/drawing/2014/main" id="{28BDE1E5-2556-43FF-B3B8-9996C65733B1}"/>
              </a:ext>
            </a:extLst>
          </p:cNvPr>
          <p:cNvPicPr>
            <a:picLocks noChangeAspect="1"/>
          </p:cNvPicPr>
          <p:nvPr/>
        </p:nvPicPr>
        <p:blipFill>
          <a:blip r:embed="rId9"/>
          <a:stretch>
            <a:fillRect/>
          </a:stretch>
        </p:blipFill>
        <p:spPr>
          <a:xfrm>
            <a:off x="9929072" y="1557412"/>
            <a:ext cx="2026640" cy="1446948"/>
          </a:xfrm>
          <a:prstGeom prst="rect">
            <a:avLst/>
          </a:prstGeom>
        </p:spPr>
      </p:pic>
      <p:pic>
        <p:nvPicPr>
          <p:cNvPr id="2" name="Picture 1">
            <a:extLst>
              <a:ext uri="{FF2B5EF4-FFF2-40B4-BE49-F238E27FC236}">
                <a16:creationId xmlns:a16="http://schemas.microsoft.com/office/drawing/2014/main" id="{EF88FC00-3A90-41CA-8CD1-AD8D2E8A069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878778" y="3786458"/>
            <a:ext cx="2068455" cy="1476802"/>
          </a:xfrm>
          <a:prstGeom prst="ellipse">
            <a:avLst/>
          </a:prstGeom>
        </p:spPr>
      </p:pic>
    </p:spTree>
    <p:extLst>
      <p:ext uri="{BB962C8B-B14F-4D97-AF65-F5344CB8AC3E}">
        <p14:creationId xmlns:p14="http://schemas.microsoft.com/office/powerpoint/2010/main" val="386912542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2D13C4A1-762D-4F6E-ABA0-DC42F9E48471}"/>
              </a:ext>
            </a:extLst>
          </p:cNvPr>
          <p:cNvPicPr>
            <a:picLocks noChangeAspect="1"/>
          </p:cNvPicPr>
          <p:nvPr/>
        </p:nvPicPr>
        <p:blipFill>
          <a:blip r:embed="rId7"/>
          <a:stretch>
            <a:fillRect/>
          </a:stretch>
        </p:blipFill>
        <p:spPr>
          <a:xfrm>
            <a:off x="10463121" y="42784"/>
            <a:ext cx="1792379" cy="1054699"/>
          </a:xfrm>
          <a:prstGeom prst="rect">
            <a:avLst/>
          </a:prstGeom>
        </p:spPr>
      </p:pic>
      <p:pic>
        <p:nvPicPr>
          <p:cNvPr id="3" name="Picture 2">
            <a:extLst>
              <a:ext uri="{FF2B5EF4-FFF2-40B4-BE49-F238E27FC236}">
                <a16:creationId xmlns:a16="http://schemas.microsoft.com/office/drawing/2014/main" id="{9158C292-1FCA-4EA4-BB60-2F13738094A5}"/>
              </a:ext>
            </a:extLst>
          </p:cNvPr>
          <p:cNvPicPr>
            <a:picLocks noChangeAspect="1"/>
          </p:cNvPicPr>
          <p:nvPr/>
        </p:nvPicPr>
        <p:blipFill>
          <a:blip r:embed="rId8"/>
          <a:stretch>
            <a:fillRect/>
          </a:stretch>
        </p:blipFill>
        <p:spPr>
          <a:xfrm>
            <a:off x="2418850" y="2020237"/>
            <a:ext cx="8760711" cy="3158002"/>
          </a:xfrm>
          <a:prstGeom prst="rect">
            <a:avLst/>
          </a:prstGeom>
        </p:spPr>
      </p:pic>
      <p:pic>
        <p:nvPicPr>
          <p:cNvPr id="15" name="5B5DC0B3-5B85-439F-B0FF-1E6DF366B2DF">
            <a:extLst>
              <a:ext uri="{FF2B5EF4-FFF2-40B4-BE49-F238E27FC236}">
                <a16:creationId xmlns:a16="http://schemas.microsoft.com/office/drawing/2014/main" id="{4F5071EB-211F-49E8-90F5-E962788523AC}"/>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27537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723534" y="1035050"/>
            <a:ext cx="6959200" cy="44012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Work with your teacher to find a safe free space in your school grounds where you can plant a small sapling/tree.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Work out a roster to care for this tree so that it has a great chance to grow or bear fruit in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This tree can be a regular reminder for you to seek God, care for others, and to wait in hope.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0672A98-023C-4649-A5E9-519A7D73DED1}"/>
              </a:ext>
            </a:extLst>
          </p:cNvPr>
          <p:cNvPicPr>
            <a:picLocks noChangeAspect="1"/>
          </p:cNvPicPr>
          <p:nvPr/>
        </p:nvPicPr>
        <p:blipFill>
          <a:blip r:embed="rId8"/>
          <a:stretch>
            <a:fillRect/>
          </a:stretch>
        </p:blipFill>
        <p:spPr>
          <a:xfrm>
            <a:off x="10463121" y="42784"/>
            <a:ext cx="1792379" cy="1054699"/>
          </a:xfrm>
          <a:prstGeom prst="rect">
            <a:avLst/>
          </a:prstGeom>
        </p:spPr>
      </p:pic>
      <p:pic>
        <p:nvPicPr>
          <p:cNvPr id="9" name="Picture 8" descr="A plant sprouting out of the ground&#10;&#10;Description automatically generated with medium confidence">
            <a:extLst>
              <a:ext uri="{FF2B5EF4-FFF2-40B4-BE49-F238E27FC236}">
                <a16:creationId xmlns:a16="http://schemas.microsoft.com/office/drawing/2014/main" id="{5B8F63DC-B287-4D9E-95FC-9B484D6682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9233" y="2153687"/>
            <a:ext cx="3534666" cy="2444140"/>
          </a:xfrm>
          <a:prstGeom prst="rect">
            <a:avLst/>
          </a:prstGeom>
        </p:spPr>
      </p:pic>
    </p:spTree>
    <p:extLst>
      <p:ext uri="{BB962C8B-B14F-4D97-AF65-F5344CB8AC3E}">
        <p14:creationId xmlns:p14="http://schemas.microsoft.com/office/powerpoint/2010/main" val="34333106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748FC65A-5803-4DFE-B63F-EC91E76B1149}"/>
              </a:ext>
            </a:extLst>
          </p:cNvPr>
          <p:cNvPicPr>
            <a:picLocks noChangeAspect="1"/>
          </p:cNvPicPr>
          <p:nvPr/>
        </p:nvPicPr>
        <p:blipFill>
          <a:blip r:embed="rId7"/>
          <a:stretch>
            <a:fillRect/>
          </a:stretch>
        </p:blipFill>
        <p:spPr>
          <a:xfrm>
            <a:off x="10463121" y="42784"/>
            <a:ext cx="1792379" cy="1054699"/>
          </a:xfrm>
          <a:prstGeom prst="rect">
            <a:avLst/>
          </a:prstGeom>
        </p:spPr>
      </p:pic>
      <p:grpSp>
        <p:nvGrpSpPr>
          <p:cNvPr id="19" name="Group 18">
            <a:extLst>
              <a:ext uri="{FF2B5EF4-FFF2-40B4-BE49-F238E27FC236}">
                <a16:creationId xmlns:a16="http://schemas.microsoft.com/office/drawing/2014/main" id="{33BB804F-76AA-4891-83EB-9A7F3E9B68F8}"/>
              </a:ext>
            </a:extLst>
          </p:cNvPr>
          <p:cNvGrpSpPr/>
          <p:nvPr/>
        </p:nvGrpSpPr>
        <p:grpSpPr>
          <a:xfrm>
            <a:off x="1503818" y="2190710"/>
            <a:ext cx="10305143" cy="2080819"/>
            <a:chOff x="1503818" y="2190710"/>
            <a:chExt cx="10305143" cy="2080819"/>
          </a:xfrm>
        </p:grpSpPr>
        <p:pic>
          <p:nvPicPr>
            <p:cNvPr id="4" name="Picture 3">
              <a:extLst>
                <a:ext uri="{FF2B5EF4-FFF2-40B4-BE49-F238E27FC236}">
                  <a16:creationId xmlns:a16="http://schemas.microsoft.com/office/drawing/2014/main" id="{1E262B85-C4EF-49F8-8139-F25E2C85D4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03818" y="2190710"/>
              <a:ext cx="10305143" cy="2080819"/>
            </a:xfrm>
            <a:prstGeom prst="rect">
              <a:avLst/>
            </a:prstGeom>
          </p:spPr>
        </p:pic>
        <p:pic>
          <p:nvPicPr>
            <p:cNvPr id="8" name="Picture 7">
              <a:extLst>
                <a:ext uri="{FF2B5EF4-FFF2-40B4-BE49-F238E27FC236}">
                  <a16:creationId xmlns:a16="http://schemas.microsoft.com/office/drawing/2014/main" id="{2D67A3E7-087E-42F9-97E2-A484CEA3EF1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07825" y="2676671"/>
              <a:ext cx="277091" cy="317469"/>
            </a:xfrm>
            <a:prstGeom prst="rect">
              <a:avLst/>
            </a:prstGeom>
          </p:spPr>
        </p:pic>
      </p:grpSp>
      <p:pic>
        <p:nvPicPr>
          <p:cNvPr id="11" name="Picture 10">
            <a:extLst>
              <a:ext uri="{FF2B5EF4-FFF2-40B4-BE49-F238E27FC236}">
                <a16:creationId xmlns:a16="http://schemas.microsoft.com/office/drawing/2014/main" id="{52F6E8B9-041A-4437-BC2E-5B7EC60A66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24325" y="4497546"/>
            <a:ext cx="1958144" cy="15208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2A23E401-882D-4791-ADD7-802EB3AA9A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80153" y="342359"/>
            <a:ext cx="4502581" cy="1622334"/>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D0E0D4C2-1D76-4829-90EF-4B0B634FE34D}"/>
              </a:ext>
            </a:extLst>
          </p:cNvPr>
          <p:cNvPicPr>
            <a:picLocks noChangeAspect="1"/>
          </p:cNvPicPr>
          <p:nvPr/>
        </p:nvPicPr>
        <p:blipFill>
          <a:blip r:embed="rId12"/>
          <a:stretch>
            <a:fillRect/>
          </a:stretch>
        </p:blipFill>
        <p:spPr>
          <a:xfrm>
            <a:off x="7442609" y="4497546"/>
            <a:ext cx="2340923" cy="1548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763653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9A76FB-6C6C-45A2-BA27-5BD4EE44D1EE}"/>
              </a:ext>
            </a:extLst>
          </p:cNvPr>
          <p:cNvPicPr>
            <a:picLocks noChangeAspect="1"/>
          </p:cNvPicPr>
          <p:nvPr/>
        </p:nvPicPr>
        <p:blipFill>
          <a:blip r:embed="rId4"/>
          <a:stretch>
            <a:fillRect/>
          </a:stretch>
        </p:blipFill>
        <p:spPr>
          <a:xfrm>
            <a:off x="10501221" y="80884"/>
            <a:ext cx="1792379" cy="1054699"/>
          </a:xfrm>
          <a:prstGeom prst="rect">
            <a:avLst/>
          </a:prstGeom>
        </p:spPr>
      </p:pic>
      <p:pic>
        <p:nvPicPr>
          <p:cNvPr id="4" name="Picture 3">
            <a:extLst>
              <a:ext uri="{FF2B5EF4-FFF2-40B4-BE49-F238E27FC236}">
                <a16:creationId xmlns:a16="http://schemas.microsoft.com/office/drawing/2014/main" id="{DEC0B613-DF9E-42AA-8A4D-DD2B1C00A3D3}"/>
              </a:ext>
            </a:extLst>
          </p:cNvPr>
          <p:cNvPicPr>
            <a:picLocks noChangeAspect="1"/>
          </p:cNvPicPr>
          <p:nvPr/>
        </p:nvPicPr>
        <p:blipFill>
          <a:blip r:embed="rId5"/>
          <a:stretch>
            <a:fillRect/>
          </a:stretch>
        </p:blipFill>
        <p:spPr>
          <a:xfrm>
            <a:off x="928630" y="742952"/>
            <a:ext cx="9772735" cy="5803895"/>
          </a:xfrm>
          <a:prstGeom prst="rect">
            <a:avLst/>
          </a:prstGeom>
        </p:spPr>
      </p:pic>
    </p:spTree>
    <p:extLst>
      <p:ext uri="{BB962C8B-B14F-4D97-AF65-F5344CB8AC3E}">
        <p14:creationId xmlns:p14="http://schemas.microsoft.com/office/powerpoint/2010/main" val="393395256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448321"/>
            <a:ext cx="8358214" cy="5632311"/>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E </a:t>
            </a:r>
            <a:r>
              <a:rPr lang="en-NZ" sz="3600" dirty="0" err="1">
                <a:latin typeface="Calibri" panose="020F0502020204030204" pitchFamily="34" charset="0"/>
                <a:cs typeface="Calibri" panose="020F0502020204030204" pitchFamily="34" charset="0"/>
              </a:rPr>
              <a:t>Hehu</a:t>
            </a:r>
            <a:r>
              <a:rPr lang="en-NZ" sz="3600" dirty="0">
                <a:latin typeface="Calibri" panose="020F0502020204030204" pitchFamily="34" charset="0"/>
                <a:cs typeface="Calibri" panose="020F0502020204030204" pitchFamily="34" charset="0"/>
              </a:rPr>
              <a:t> </a:t>
            </a:r>
            <a:r>
              <a:rPr lang="en-NZ" sz="3600" dirty="0" err="1">
                <a:latin typeface="Calibri" panose="020F0502020204030204" pitchFamily="34" charset="0"/>
                <a:cs typeface="Calibri" panose="020F0502020204030204" pitchFamily="34" charset="0"/>
              </a:rPr>
              <a:t>Karaiti</a:t>
            </a:r>
            <a:r>
              <a:rPr lang="en-NZ" sz="3600" dirty="0">
                <a:latin typeface="Calibri" panose="020F0502020204030204" pitchFamily="34" charset="0"/>
                <a:cs typeface="Calibri" panose="020F0502020204030204" pitchFamily="34" charset="0"/>
              </a:rPr>
              <a:t>, Lord Jesus, guide us this day as we begin this season of Lent. May your Spirit lead us now as you were led in the desert for forty days.</a:t>
            </a:r>
          </a:p>
          <a:p>
            <a:endParaRPr lang="en-NZ" sz="3600" dirty="0">
              <a:latin typeface="Calibri" panose="020F0502020204030204" pitchFamily="34" charset="0"/>
              <a:cs typeface="Calibri" panose="020F0502020204030204" pitchFamily="34" charset="0"/>
            </a:endParaRPr>
          </a:p>
          <a:p>
            <a:r>
              <a:rPr lang="en-NZ" sz="3600" dirty="0">
                <a:latin typeface="Calibri" panose="020F0502020204030204" pitchFamily="34" charset="0"/>
                <a:cs typeface="Calibri" panose="020F0502020204030204" pitchFamily="34" charset="0"/>
              </a:rPr>
              <a:t>Help us to overcome the challenges we face in our lives. Help us also to dream of something better and bring peace, light and hope into the world. We make this prayer</a:t>
            </a:r>
          </a:p>
          <a:p>
            <a:r>
              <a:rPr lang="en-NZ" sz="3600" dirty="0">
                <a:latin typeface="Calibri" panose="020F0502020204030204" pitchFamily="34" charset="0"/>
                <a:cs typeface="Calibri" panose="020F0502020204030204" pitchFamily="34" charset="0"/>
              </a:rPr>
              <a:t>through Christ our Lord.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20" name="Picture 19">
            <a:extLst>
              <a:ext uri="{FF2B5EF4-FFF2-40B4-BE49-F238E27FC236}">
                <a16:creationId xmlns:a16="http://schemas.microsoft.com/office/drawing/2014/main" id="{85435CF4-2F15-40EE-B41C-D222521150AE}"/>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Shape&#10;&#10;Description automatically generated">
            <a:extLst>
              <a:ext uri="{FF2B5EF4-FFF2-40B4-BE49-F238E27FC236}">
                <a16:creationId xmlns:a16="http://schemas.microsoft.com/office/drawing/2014/main" id="{EB530080-BFD4-4456-B688-6AD099F6D0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1808" y="1343823"/>
            <a:ext cx="2862968" cy="2862968"/>
          </a:xfrm>
          <a:prstGeom prst="rect">
            <a:avLst/>
          </a:prstGeom>
        </p:spPr>
      </p:pic>
    </p:spTree>
    <p:extLst>
      <p:ext uri="{BB962C8B-B14F-4D97-AF65-F5344CB8AC3E}">
        <p14:creationId xmlns:p14="http://schemas.microsoft.com/office/powerpoint/2010/main" val="102892835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96532" y="606589"/>
            <a:ext cx="8738912"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manaakitanga</a:t>
            </a: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hospitality, at times we wander from you, and you call us home. You always rejoice in those who are lost but now are found. Open our hearts to those who are making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of hospitality, inspire us all to act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kindness to welcome families and individuals who are starting again in our local community or even on the other side of the world. May your love abound. 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717F52D1-A084-4E20-B6C1-663B0AAB931E}"/>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C7779C05-C3CD-4BB2-B48D-A99B8C0C3E7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7092"/>
          <a:stretch/>
        </p:blipFill>
        <p:spPr>
          <a:xfrm>
            <a:off x="10030811" y="2775681"/>
            <a:ext cx="1580321" cy="1466287"/>
          </a:xfrm>
          <a:prstGeom prst="rect">
            <a:avLst/>
          </a:prstGeom>
        </p:spPr>
      </p:pic>
    </p:spTree>
    <p:extLst>
      <p:ext uri="{BB962C8B-B14F-4D97-AF65-F5344CB8AC3E}">
        <p14:creationId xmlns:p14="http://schemas.microsoft.com/office/powerpoint/2010/main" val="70100193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2093565"/>
            <a:ext cx="702188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Sometimes we face a situation where we are forced to make a fresh start. This can provide new opportunities but is often difficult as well.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we continue on our Lenten journey, let’s turn our attention to those who have had to start again.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84F83-EB34-4862-9394-6032CDF5AFF6}"/>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1364CDE-B28B-4A6F-80F9-5BF62F63291F}"/>
              </a:ext>
            </a:extLst>
          </p:cNvPr>
          <p:cNvPicPr>
            <a:picLocks noChangeAspect="1"/>
          </p:cNvPicPr>
          <p:nvPr/>
        </p:nvPicPr>
        <p:blipFill>
          <a:blip r:embed="rId8"/>
          <a:stretch>
            <a:fillRect/>
          </a:stretch>
        </p:blipFill>
        <p:spPr>
          <a:xfrm>
            <a:off x="1669604" y="347105"/>
            <a:ext cx="8413209" cy="1755800"/>
          </a:xfrm>
          <a:prstGeom prst="rect">
            <a:avLst/>
          </a:prstGeom>
        </p:spPr>
      </p:pic>
      <p:pic>
        <p:nvPicPr>
          <p:cNvPr id="15" name="Picture 14">
            <a:extLst>
              <a:ext uri="{FF2B5EF4-FFF2-40B4-BE49-F238E27FC236}">
                <a16:creationId xmlns:a16="http://schemas.microsoft.com/office/drawing/2014/main" id="{BAAE7FD2-E0BC-496C-8FE7-38153601F3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9111095" y="2768062"/>
            <a:ext cx="2780251" cy="1987034"/>
          </a:xfrm>
          <a:prstGeom prst="rect">
            <a:avLst/>
          </a:prstGeom>
        </p:spPr>
      </p:pic>
    </p:spTree>
    <p:extLst>
      <p:ext uri="{BB962C8B-B14F-4D97-AF65-F5344CB8AC3E}">
        <p14:creationId xmlns:p14="http://schemas.microsoft.com/office/powerpoint/2010/main" val="279529294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609720" y="11362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29340" y="1926115"/>
            <a:ext cx="1028166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Tax collectors and sinners were coming to listen to Jesus and the Pharisees were complaining that Jesus 	was dealing with people like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told them the Parable of the Prodigal 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man had two sons.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youngest son asked for his share of the inheritance so his father gave this to him. Soon after, the son 	left for a distant land and spent all of this money. He found himself without anything during a famine 	and was feeding pigs. He realised he needed to return to his father and say sorry and ask if he would 	have him back.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ran to meet him and asked his slaves to provide him with clothes and to prepare a feast using 	the fatted calf as his son was ‘alive again’ and ‘found’.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eldest son heard the celebrating and found out that it was for his brother. He was angry and refused to 	join in. He pointed out to his father that he had never done the same for him even after his endless 	obedience and 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father explained that his eldest son had always been with him but his brother was lost and now </a:t>
            </a:r>
          </a:p>
          <a:p>
            <a:pPr marL="0" marR="0" lvl="0" indent="0" algn="l" defTabSz="457200" rtl="0" eaLnBrk="1" fontAlgn="auto" latinLnBrk="0" hangingPunct="1">
              <a:lnSpc>
                <a:spcPct val="100000"/>
              </a:lnSpc>
              <a:spcBef>
                <a:spcPts val="0"/>
              </a:spcBef>
              <a:spcAft>
                <a:spcPts val="0"/>
              </a:spcAft>
              <a:buClrTx/>
              <a:buSzTx/>
              <a:buFontTx/>
              <a:buNone/>
              <a:tabLst/>
              <a:defRPr/>
            </a:pPr>
            <a:r>
              <a:rPr lang="en-NZ" dirty="0">
                <a:solidFill>
                  <a:prstClr val="black"/>
                </a:solidFill>
                <a:latin typeface="Calibri" panose="020F0502020204030204" pitchFamily="34" charset="0"/>
                <a:cs typeface="Calibri" panose="020F0502020204030204" pitchFamily="34" charset="0"/>
              </a:rPr>
              <a:t>	</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found, dead and now back to life, so they had to celebrate.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716780" y="1278949"/>
            <a:ext cx="44154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D329FB73-551E-454F-AE19-770732308820}"/>
              </a:ext>
            </a:extLst>
          </p:cNvPr>
          <p:cNvPicPr>
            <a:picLocks noChangeAspect="1"/>
          </p:cNvPicPr>
          <p:nvPr/>
        </p:nvPicPr>
        <p:blipFill>
          <a:blip r:embed="rId9"/>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0C1594DB-EFB6-4839-B31E-274DF9BDBBFB}"/>
              </a:ext>
            </a:extLst>
          </p:cNvPr>
          <p:cNvPicPr>
            <a:picLocks noChangeAspect="1"/>
          </p:cNvPicPr>
          <p:nvPr/>
        </p:nvPicPr>
        <p:blipFill>
          <a:blip r:embed="rId10"/>
          <a:stretch>
            <a:fillRect/>
          </a:stretch>
        </p:blipFill>
        <p:spPr>
          <a:xfrm>
            <a:off x="1379371" y="139815"/>
            <a:ext cx="5035732" cy="1176630"/>
          </a:xfrm>
          <a:prstGeom prst="rect">
            <a:avLst/>
          </a:prstGeom>
        </p:spPr>
      </p:pic>
      <p:pic>
        <p:nvPicPr>
          <p:cNvPr id="15" name="Picture 14">
            <a:extLst>
              <a:ext uri="{FF2B5EF4-FFF2-40B4-BE49-F238E27FC236}">
                <a16:creationId xmlns:a16="http://schemas.microsoft.com/office/drawing/2014/main" id="{7E098944-6A57-476B-BA0A-3A01BFF7E6D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27227" r="20334"/>
          <a:stretch/>
        </p:blipFill>
        <p:spPr>
          <a:xfrm>
            <a:off x="7848451" y="187442"/>
            <a:ext cx="1696711" cy="1960972"/>
          </a:xfrm>
          <a:prstGeom prst="rect">
            <a:avLst/>
          </a:prstGeom>
        </p:spPr>
      </p:pic>
    </p:spTree>
    <p:extLst>
      <p:ext uri="{BB962C8B-B14F-4D97-AF65-F5344CB8AC3E}">
        <p14:creationId xmlns:p14="http://schemas.microsoft.com/office/powerpoint/2010/main" val="371567796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42103" y="1920616"/>
            <a:ext cx="9537458"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global Caritas network consisting of 165 Caritas agencies stretches to every country on our planet. In fact, Caritas is the second largest humanitarian network in the world. Every year, we witness emergencies on a large scale and the Caritas network responds to all of these to meet the needs of those most affected, working with them to ensure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photos on the next </a:t>
            </a:r>
            <a:r>
              <a:rPr kumimoji="0" lang="en-NZ"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slides provide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examples of where and how Caritas responded to emergencies in 2021. This included the pandemic response in India, landslides and flooding in Indonesia, the earthquake in Haiti, unrest in Afghanistan and ongoing needs in Bangladesh.</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63872809-C74E-4199-8049-068A113671E2}"/>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2" name="Picture 1">
            <a:extLst>
              <a:ext uri="{FF2B5EF4-FFF2-40B4-BE49-F238E27FC236}">
                <a16:creationId xmlns:a16="http://schemas.microsoft.com/office/drawing/2014/main" id="{8998E32B-77E0-4802-B05E-6CDFEA8F2A3E}"/>
              </a:ext>
            </a:extLst>
          </p:cNvPr>
          <p:cNvPicPr>
            <a:picLocks noChangeAspect="1"/>
          </p:cNvPicPr>
          <p:nvPr/>
        </p:nvPicPr>
        <p:blipFill>
          <a:blip r:embed="rId8"/>
          <a:stretch>
            <a:fillRect/>
          </a:stretch>
        </p:blipFill>
        <p:spPr>
          <a:xfrm>
            <a:off x="1382915" y="187442"/>
            <a:ext cx="8504657" cy="1761897"/>
          </a:xfrm>
          <a:prstGeom prst="rect">
            <a:avLst/>
          </a:prstGeom>
        </p:spPr>
      </p:pic>
    </p:spTree>
    <p:extLst>
      <p:ext uri="{BB962C8B-B14F-4D97-AF65-F5344CB8AC3E}">
        <p14:creationId xmlns:p14="http://schemas.microsoft.com/office/powerpoint/2010/main" val="113623935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66A1532-D706-4F09-B411-7D46FECF07E3}"/>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F2682921-A5AF-4F82-8593-FF9257F02062}"/>
              </a:ext>
            </a:extLst>
          </p:cNvPr>
          <p:cNvPicPr>
            <a:picLocks noChangeAspect="1"/>
          </p:cNvPicPr>
          <p:nvPr/>
        </p:nvPicPr>
        <p:blipFill>
          <a:blip r:embed="rId9"/>
          <a:stretch>
            <a:fillRect/>
          </a:stretch>
        </p:blipFill>
        <p:spPr>
          <a:xfrm>
            <a:off x="1367712" y="287960"/>
            <a:ext cx="1691148" cy="111104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1698E94-F74E-4693-BE7E-2B11E9C2C1DC}"/>
              </a:ext>
            </a:extLst>
          </p:cNvPr>
          <p:cNvPicPr>
            <a:picLocks noChangeAspect="1"/>
          </p:cNvPicPr>
          <p:nvPr/>
        </p:nvPicPr>
        <p:blipFill>
          <a:blip r:embed="rId10"/>
          <a:stretch>
            <a:fillRect/>
          </a:stretch>
        </p:blipFill>
        <p:spPr>
          <a:xfrm>
            <a:off x="1356960" y="1777257"/>
            <a:ext cx="2757840" cy="2340368"/>
          </a:xfrm>
          <a:prstGeom prst="rect">
            <a:avLst/>
          </a:prstGeom>
        </p:spPr>
      </p:pic>
      <p:pic>
        <p:nvPicPr>
          <p:cNvPr id="9" name="Picture 8">
            <a:extLst>
              <a:ext uri="{FF2B5EF4-FFF2-40B4-BE49-F238E27FC236}">
                <a16:creationId xmlns:a16="http://schemas.microsoft.com/office/drawing/2014/main" id="{F9BA86AE-066F-4E60-AC41-A0BAE0B71156}"/>
              </a:ext>
            </a:extLst>
          </p:cNvPr>
          <p:cNvPicPr>
            <a:picLocks noChangeAspect="1"/>
          </p:cNvPicPr>
          <p:nvPr/>
        </p:nvPicPr>
        <p:blipFill>
          <a:blip r:embed="rId11"/>
          <a:stretch>
            <a:fillRect/>
          </a:stretch>
        </p:blipFill>
        <p:spPr>
          <a:xfrm>
            <a:off x="4806566" y="1777257"/>
            <a:ext cx="2779781" cy="2337543"/>
          </a:xfrm>
          <a:prstGeom prst="rect">
            <a:avLst/>
          </a:prstGeom>
        </p:spPr>
      </p:pic>
      <p:pic>
        <p:nvPicPr>
          <p:cNvPr id="12" name="Picture 11">
            <a:extLst>
              <a:ext uri="{FF2B5EF4-FFF2-40B4-BE49-F238E27FC236}">
                <a16:creationId xmlns:a16="http://schemas.microsoft.com/office/drawing/2014/main" id="{386C487E-BF5B-44DE-8EA0-846637C21C75}"/>
              </a:ext>
            </a:extLst>
          </p:cNvPr>
          <p:cNvPicPr>
            <a:picLocks noChangeAspect="1"/>
          </p:cNvPicPr>
          <p:nvPr/>
        </p:nvPicPr>
        <p:blipFill>
          <a:blip r:embed="rId12"/>
          <a:stretch>
            <a:fillRect/>
          </a:stretch>
        </p:blipFill>
        <p:spPr>
          <a:xfrm>
            <a:off x="8265413" y="1786444"/>
            <a:ext cx="2768856" cy="2328356"/>
          </a:xfrm>
          <a:prstGeom prst="rect">
            <a:avLst/>
          </a:prstGeom>
        </p:spPr>
      </p:pic>
      <p:sp>
        <p:nvSpPr>
          <p:cNvPr id="21" name="TextBox 20">
            <a:extLst>
              <a:ext uri="{FF2B5EF4-FFF2-40B4-BE49-F238E27FC236}">
                <a16:creationId xmlns:a16="http://schemas.microsoft.com/office/drawing/2014/main" id="{5C9058B2-C397-4387-8B9C-97CF898F665B}"/>
              </a:ext>
            </a:extLst>
          </p:cNvPr>
          <p:cNvSpPr txBox="1"/>
          <p:nvPr/>
        </p:nvSpPr>
        <p:spPr>
          <a:xfrm>
            <a:off x="1165661" y="43614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Indonesia responded to massive flooding and landslides caused by Cyclone </a:t>
            </a:r>
            <a:r>
              <a:rPr lang="en-NZ" dirty="0" err="1">
                <a:solidFill>
                  <a:srgbClr val="9B519F"/>
                </a:solidFill>
                <a:latin typeface="Calibri" panose="020F0502020204030204" pitchFamily="34" charset="0"/>
                <a:cs typeface="Calibri" panose="020F0502020204030204" pitchFamily="34" charset="0"/>
              </a:rPr>
              <a:t>Seroja</a:t>
            </a:r>
            <a:r>
              <a:rPr lang="en-NZ" dirty="0">
                <a:solidFill>
                  <a:srgbClr val="9B519F"/>
                </a:solidFill>
                <a:latin typeface="Calibri" panose="020F0502020204030204" pitchFamily="34" charset="0"/>
                <a:cs typeface="Calibri" panose="020F0502020204030204" pitchFamily="34" charset="0"/>
              </a:rPr>
              <a:t>. The disaster damaged or destroyed thousands of homes and forced many people to take refuge in evacuation centres. Catholic youth volunteers helped Caritas distribute items and clear debris and mud from people’s homes. More than 181 people were confirmed dead, 12,344 were displaced, 47 were missing and 258 injured from the flash floods and cyclone which hit the East Nusa Tenggara islands on the 4</a:t>
            </a:r>
            <a:r>
              <a:rPr lang="en-NZ" baseline="30000" dirty="0">
                <a:solidFill>
                  <a:srgbClr val="9B519F"/>
                </a:solidFill>
                <a:latin typeface="Calibri" panose="020F0502020204030204" pitchFamily="34" charset="0"/>
                <a:cs typeface="Calibri" panose="020F0502020204030204" pitchFamily="34" charset="0"/>
              </a:rPr>
              <a:t>th</a:t>
            </a:r>
            <a:r>
              <a:rPr lang="en-NZ" dirty="0">
                <a:solidFill>
                  <a:srgbClr val="9B519F"/>
                </a:solidFill>
                <a:latin typeface="Calibri" panose="020F0502020204030204" pitchFamily="34" charset="0"/>
                <a:cs typeface="Calibri" panose="020F0502020204030204" pitchFamily="34" charset="0"/>
              </a:rPr>
              <a:t> of April last year. 66,509 houses were affected during the flash floods and whirlwind.</a:t>
            </a:r>
            <a:endParaRPr lang="en-US" dirty="0">
              <a:solidFill>
                <a:srgbClr val="9B519F"/>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B23EDAC-824D-442F-B9E4-525B752BC765}"/>
              </a:ext>
            </a:extLst>
          </p:cNvPr>
          <p:cNvPicPr>
            <a:picLocks noChangeAspect="1"/>
          </p:cNvPicPr>
          <p:nvPr/>
        </p:nvPicPr>
        <p:blipFill>
          <a:blip r:embed="rId13"/>
          <a:stretch>
            <a:fillRect/>
          </a:stretch>
        </p:blipFill>
        <p:spPr>
          <a:xfrm>
            <a:off x="3431179" y="467148"/>
            <a:ext cx="7675529" cy="969348"/>
          </a:xfrm>
          <a:prstGeom prst="rect">
            <a:avLst/>
          </a:prstGeom>
        </p:spPr>
      </p:pic>
    </p:spTree>
    <p:extLst>
      <p:ext uri="{BB962C8B-B14F-4D97-AF65-F5344CB8AC3E}">
        <p14:creationId xmlns:p14="http://schemas.microsoft.com/office/powerpoint/2010/main" val="348788963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7058F42F-0EC6-40CA-8A94-ED3CCBCFC2BE}"/>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1" name="Picture 10">
            <a:extLst>
              <a:ext uri="{FF2B5EF4-FFF2-40B4-BE49-F238E27FC236}">
                <a16:creationId xmlns:a16="http://schemas.microsoft.com/office/drawing/2014/main" id="{5F5AB1BE-849B-4196-9A95-840E90ECDAE5}"/>
              </a:ext>
            </a:extLst>
          </p:cNvPr>
          <p:cNvPicPr>
            <a:picLocks noChangeAspect="1"/>
          </p:cNvPicPr>
          <p:nvPr/>
        </p:nvPicPr>
        <p:blipFill>
          <a:blip r:embed="rId8"/>
          <a:stretch>
            <a:fillRect/>
          </a:stretch>
        </p:blipFill>
        <p:spPr>
          <a:xfrm>
            <a:off x="10653621" y="233284"/>
            <a:ext cx="1792379" cy="1054699"/>
          </a:xfrm>
          <a:prstGeom prst="rect">
            <a:avLst/>
          </a:prstGeom>
        </p:spPr>
      </p:pic>
      <p:pic>
        <p:nvPicPr>
          <p:cNvPr id="3" name="Picture 2">
            <a:extLst>
              <a:ext uri="{FF2B5EF4-FFF2-40B4-BE49-F238E27FC236}">
                <a16:creationId xmlns:a16="http://schemas.microsoft.com/office/drawing/2014/main" id="{82B6352A-D1F9-4BCA-A358-098D8AC70C35}"/>
              </a:ext>
            </a:extLst>
          </p:cNvPr>
          <p:cNvPicPr>
            <a:picLocks noChangeAspect="1"/>
          </p:cNvPicPr>
          <p:nvPr/>
        </p:nvPicPr>
        <p:blipFill>
          <a:blip r:embed="rId9"/>
          <a:stretch>
            <a:fillRect/>
          </a:stretch>
        </p:blipFill>
        <p:spPr>
          <a:xfrm>
            <a:off x="1306166" y="425655"/>
            <a:ext cx="1691148" cy="100289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32CCD34-4220-4CB1-8476-729234309E76}"/>
              </a:ext>
            </a:extLst>
          </p:cNvPr>
          <p:cNvPicPr>
            <a:picLocks noChangeAspect="1"/>
          </p:cNvPicPr>
          <p:nvPr/>
        </p:nvPicPr>
        <p:blipFill>
          <a:blip r:embed="rId10"/>
          <a:stretch>
            <a:fillRect/>
          </a:stretch>
        </p:blipFill>
        <p:spPr>
          <a:xfrm>
            <a:off x="1331565" y="1773110"/>
            <a:ext cx="3736823" cy="2522219"/>
          </a:xfrm>
          <a:prstGeom prst="rect">
            <a:avLst/>
          </a:prstGeom>
        </p:spPr>
      </p:pic>
      <p:pic>
        <p:nvPicPr>
          <p:cNvPr id="9" name="Picture 8">
            <a:extLst>
              <a:ext uri="{FF2B5EF4-FFF2-40B4-BE49-F238E27FC236}">
                <a16:creationId xmlns:a16="http://schemas.microsoft.com/office/drawing/2014/main" id="{BE21B683-498B-4D4C-9640-E06E6825A1D8}"/>
              </a:ext>
            </a:extLst>
          </p:cNvPr>
          <p:cNvPicPr>
            <a:picLocks noChangeAspect="1"/>
          </p:cNvPicPr>
          <p:nvPr/>
        </p:nvPicPr>
        <p:blipFill>
          <a:blip r:embed="rId11"/>
          <a:stretch>
            <a:fillRect/>
          </a:stretch>
        </p:blipFill>
        <p:spPr>
          <a:xfrm>
            <a:off x="6590274" y="1769852"/>
            <a:ext cx="4486824" cy="2525478"/>
          </a:xfrm>
          <a:prstGeom prst="rect">
            <a:avLst/>
          </a:prstGeom>
        </p:spPr>
      </p:pic>
      <p:sp>
        <p:nvSpPr>
          <p:cNvPr id="19" name="TextBox 18">
            <a:extLst>
              <a:ext uri="{FF2B5EF4-FFF2-40B4-BE49-F238E27FC236}">
                <a16:creationId xmlns:a16="http://schemas.microsoft.com/office/drawing/2014/main" id="{F5227FD9-33C0-448A-8799-E9F70D0BA399}"/>
              </a:ext>
            </a:extLst>
          </p:cNvPr>
          <p:cNvSpPr txBox="1"/>
          <p:nvPr/>
        </p:nvSpPr>
        <p:spPr>
          <a:xfrm>
            <a:off x="1254561" y="4475763"/>
            <a:ext cx="9840546"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Bangladesh responded to a widespread fire in a Rohingya camp. Emergency teams on the ground were able to re-build shelters and provide cash support. The fire left 45,000 homeless and over 120,000 in desperate need of sanitation. This disaster was the latest trauma to affect the </a:t>
            </a:r>
            <a:r>
              <a:rPr lang="en-NZ" dirty="0" err="1">
                <a:solidFill>
                  <a:srgbClr val="9B519F"/>
                </a:solidFill>
                <a:latin typeface="Calibri" panose="020F0502020204030204" pitchFamily="34" charset="0"/>
                <a:cs typeface="Calibri" panose="020F0502020204030204" pitchFamily="34" charset="0"/>
              </a:rPr>
              <a:t>Rohinyga</a:t>
            </a:r>
            <a:r>
              <a:rPr lang="en-NZ" dirty="0">
                <a:solidFill>
                  <a:srgbClr val="9B519F"/>
                </a:solidFill>
                <a:latin typeface="Calibri" panose="020F0502020204030204" pitchFamily="34" charset="0"/>
                <a:cs typeface="Calibri" panose="020F0502020204030204" pitchFamily="34" charset="0"/>
              </a:rPr>
              <a:t> population, one million of whom fled persecution in their homeland in Myanmar. Then terrible flooding</a:t>
            </a:r>
          </a:p>
          <a:p>
            <a:r>
              <a:rPr lang="en-NZ" dirty="0">
                <a:solidFill>
                  <a:srgbClr val="9B519F"/>
                </a:solidFill>
                <a:latin typeface="Calibri" panose="020F0502020204030204" pitchFamily="34" charset="0"/>
                <a:cs typeface="Calibri" panose="020F0502020204030204" pitchFamily="34" charset="0"/>
              </a:rPr>
              <a:t>impacted four hundred villages in Cox’s Bazar later in 2021 and families were again left </a:t>
            </a:r>
            <a:r>
              <a:rPr lang="en-NZ" dirty="0" err="1">
                <a:solidFill>
                  <a:srgbClr val="9B519F"/>
                </a:solidFill>
                <a:latin typeface="Calibri" panose="020F0502020204030204" pitchFamily="34" charset="0"/>
                <a:cs typeface="Calibri" panose="020F0502020204030204" pitchFamily="34" charset="0"/>
              </a:rPr>
              <a:t>shelterless</a:t>
            </a:r>
            <a:r>
              <a:rPr lang="en-NZ" dirty="0">
                <a:solidFill>
                  <a:srgbClr val="9B519F"/>
                </a:solidFill>
                <a:latin typeface="Calibri" panose="020F0502020204030204" pitchFamily="34" charset="0"/>
                <a:cs typeface="Calibri" panose="020F0502020204030204" pitchFamily="34" charset="0"/>
              </a:rPr>
              <a:t> as everything was submerged. Food and clean water were needed.</a:t>
            </a:r>
            <a:endParaRPr lang="en-US" dirty="0">
              <a:solidFill>
                <a:srgbClr val="9B519F"/>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7BEEEA2-AFA0-4F2C-A014-6D733D39A36C}"/>
              </a:ext>
            </a:extLst>
          </p:cNvPr>
          <p:cNvPicPr>
            <a:picLocks noChangeAspect="1"/>
          </p:cNvPicPr>
          <p:nvPr/>
        </p:nvPicPr>
        <p:blipFill>
          <a:blip r:embed="rId12"/>
          <a:stretch>
            <a:fillRect/>
          </a:stretch>
        </p:blipFill>
        <p:spPr>
          <a:xfrm>
            <a:off x="3374064" y="543486"/>
            <a:ext cx="7675529" cy="963251"/>
          </a:xfrm>
          <a:prstGeom prst="rect">
            <a:avLst/>
          </a:prstGeom>
        </p:spPr>
      </p:pic>
    </p:spTree>
    <p:extLst>
      <p:ext uri="{BB962C8B-B14F-4D97-AF65-F5344CB8AC3E}">
        <p14:creationId xmlns:p14="http://schemas.microsoft.com/office/powerpoint/2010/main" val="11828006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19387639-8FCD-48E1-B518-CD1B9EA60E8B}"/>
              </a:ext>
            </a:extLst>
          </p:cNvPr>
          <p:cNvPicPr>
            <a:picLocks noChangeAspect="1"/>
          </p:cNvPicPr>
          <p:nvPr/>
        </p:nvPicPr>
        <p:blipFill>
          <a:blip r:embed="rId9"/>
          <a:stretch>
            <a:fillRect/>
          </a:stretch>
        </p:blipFill>
        <p:spPr>
          <a:xfrm>
            <a:off x="1469278" y="1890278"/>
            <a:ext cx="3864144" cy="2578272"/>
          </a:xfrm>
          <a:prstGeom prst="rect">
            <a:avLst/>
          </a:prstGeom>
        </p:spPr>
      </p:pic>
      <p:pic>
        <p:nvPicPr>
          <p:cNvPr id="6" name="Picture 5">
            <a:extLst>
              <a:ext uri="{FF2B5EF4-FFF2-40B4-BE49-F238E27FC236}">
                <a16:creationId xmlns:a16="http://schemas.microsoft.com/office/drawing/2014/main" id="{957EDA42-EE54-46FA-AF54-3671C5531C04}"/>
              </a:ext>
            </a:extLst>
          </p:cNvPr>
          <p:cNvPicPr>
            <a:picLocks noChangeAspect="1"/>
          </p:cNvPicPr>
          <p:nvPr/>
        </p:nvPicPr>
        <p:blipFill>
          <a:blip r:embed="rId10"/>
          <a:stretch>
            <a:fillRect/>
          </a:stretch>
        </p:blipFill>
        <p:spPr>
          <a:xfrm>
            <a:off x="7149521" y="1889204"/>
            <a:ext cx="3864145" cy="2580419"/>
          </a:xfrm>
          <a:prstGeom prst="rect">
            <a:avLst/>
          </a:prstGeom>
        </p:spPr>
      </p:pic>
      <p:pic>
        <p:nvPicPr>
          <p:cNvPr id="9" name="Picture 8">
            <a:extLst>
              <a:ext uri="{FF2B5EF4-FFF2-40B4-BE49-F238E27FC236}">
                <a16:creationId xmlns:a16="http://schemas.microsoft.com/office/drawing/2014/main" id="{ADC7A6E2-BDE9-4723-9D57-184F0A47D8D3}"/>
              </a:ext>
            </a:extLst>
          </p:cNvPr>
          <p:cNvPicPr>
            <a:picLocks noChangeAspect="1"/>
          </p:cNvPicPr>
          <p:nvPr/>
        </p:nvPicPr>
        <p:blipFill>
          <a:blip r:embed="rId11"/>
          <a:stretch>
            <a:fillRect/>
          </a:stretch>
        </p:blipFill>
        <p:spPr>
          <a:xfrm>
            <a:off x="1469277" y="448624"/>
            <a:ext cx="1691148" cy="1111045"/>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170F1B13-9353-4D6D-B55B-06DB37597EA7}"/>
              </a:ext>
            </a:extLst>
          </p:cNvPr>
          <p:cNvSpPr txBox="1"/>
          <p:nvPr/>
        </p:nvSpPr>
        <p:spPr>
          <a:xfrm>
            <a:off x="1380377" y="4598733"/>
            <a:ext cx="9710284" cy="1754326"/>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Caritas India appealed for global solidarity to help them respond to a second wave of the COVID-19 pandemic which was ravaging the country. A record 300,000-plus daily infections were being recorded in India in 2021 and oxygen and medical supplies were running low and the healthcare system was challenged. Caritas India has been supporting communities throughout the pandemic. It mobilised staff and volunteers to operate a COVID information centre and offer food, primary healthcare and medical support, including oximeters and inhalers, in response to the current second wave.</a:t>
            </a:r>
            <a:endParaRPr lang="en-US" dirty="0">
              <a:solidFill>
                <a:srgbClr val="9B519F"/>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6A32D89-864B-41AE-A9E7-C6F3F81A9462}"/>
              </a:ext>
            </a:extLst>
          </p:cNvPr>
          <p:cNvPicPr>
            <a:picLocks noChangeAspect="1"/>
          </p:cNvPicPr>
          <p:nvPr/>
        </p:nvPicPr>
        <p:blipFill>
          <a:blip r:embed="rId12"/>
          <a:stretch>
            <a:fillRect/>
          </a:stretch>
        </p:blipFill>
        <p:spPr>
          <a:xfrm>
            <a:off x="3480418" y="635287"/>
            <a:ext cx="7675529" cy="963251"/>
          </a:xfrm>
          <a:prstGeom prst="rect">
            <a:avLst/>
          </a:prstGeom>
        </p:spPr>
      </p:pic>
    </p:spTree>
    <p:extLst>
      <p:ext uri="{BB962C8B-B14F-4D97-AF65-F5344CB8AC3E}">
        <p14:creationId xmlns:p14="http://schemas.microsoft.com/office/powerpoint/2010/main" val="36712575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837219" y="2843240"/>
            <a:ext cx="3866394" cy="2031325"/>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Haiti experienced a devastating</a:t>
            </a:r>
          </a:p>
          <a:p>
            <a:r>
              <a:rPr lang="en-NZ" dirty="0">
                <a:solidFill>
                  <a:srgbClr val="9B519F"/>
                </a:solidFill>
                <a:latin typeface="Calibri" panose="020F0502020204030204" pitchFamily="34" charset="0"/>
                <a:cs typeface="Calibri" panose="020F0502020204030204" pitchFamily="34" charset="0"/>
              </a:rPr>
              <a:t>earthquake on 14 August 2021 </a:t>
            </a:r>
          </a:p>
          <a:p>
            <a:r>
              <a:rPr lang="en-NZ" dirty="0">
                <a:solidFill>
                  <a:srgbClr val="9B519F"/>
                </a:solidFill>
                <a:latin typeface="Calibri" panose="020F0502020204030204" pitchFamily="34" charset="0"/>
                <a:cs typeface="Calibri" panose="020F0502020204030204" pitchFamily="34" charset="0"/>
              </a:rPr>
              <a:t>(7.2 on the Richter scale). Many </a:t>
            </a:r>
          </a:p>
          <a:p>
            <a:r>
              <a:rPr lang="en-NZ" dirty="0">
                <a:solidFill>
                  <a:srgbClr val="9B519F"/>
                </a:solidFill>
                <a:latin typeface="Calibri" panose="020F0502020204030204" pitchFamily="34" charset="0"/>
                <a:cs typeface="Calibri" panose="020F0502020204030204" pitchFamily="34" charset="0"/>
              </a:rPr>
              <a:t>were affected and basic needs like food, water, tents, hygiene kits and </a:t>
            </a:r>
          </a:p>
          <a:p>
            <a:r>
              <a:rPr lang="en-NZ" dirty="0">
                <a:solidFill>
                  <a:srgbClr val="9B519F"/>
                </a:solidFill>
                <a:latin typeface="Calibri" panose="020F0502020204030204" pitchFamily="34" charset="0"/>
                <a:cs typeface="Calibri" panose="020F0502020204030204" pitchFamily="34" charset="0"/>
              </a:rPr>
              <a:t>first aid were provided by Caritas </a:t>
            </a:r>
          </a:p>
          <a:p>
            <a:r>
              <a:rPr lang="en-NZ" dirty="0">
                <a:solidFill>
                  <a:srgbClr val="9B519F"/>
                </a:solidFill>
                <a:latin typeface="Calibri" panose="020F0502020204030204" pitchFamily="34" charset="0"/>
                <a:cs typeface="Calibri" panose="020F0502020204030204" pitchFamily="34" charset="0"/>
              </a:rPr>
              <a:t>Haiti in immediate response.</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F88D8A-56C2-4FD7-BBF9-EDB4DF01D546}"/>
              </a:ext>
            </a:extLst>
          </p:cNvPr>
          <p:cNvPicPr>
            <a:picLocks noChangeAspect="1"/>
          </p:cNvPicPr>
          <p:nvPr/>
        </p:nvPicPr>
        <p:blipFill>
          <a:blip r:embed="rId9"/>
          <a:stretch>
            <a:fillRect/>
          </a:stretch>
        </p:blipFill>
        <p:spPr>
          <a:xfrm>
            <a:off x="1469277" y="1760202"/>
            <a:ext cx="5735307" cy="4355587"/>
          </a:xfrm>
          <a:prstGeom prst="rect">
            <a:avLst/>
          </a:prstGeom>
        </p:spPr>
      </p:pic>
      <p:pic>
        <p:nvPicPr>
          <p:cNvPr id="10" name="Picture 9">
            <a:extLst>
              <a:ext uri="{FF2B5EF4-FFF2-40B4-BE49-F238E27FC236}">
                <a16:creationId xmlns:a16="http://schemas.microsoft.com/office/drawing/2014/main" id="{DD83F5D3-BB3F-4C2F-A305-43C9D4A8F944}"/>
              </a:ext>
            </a:extLst>
          </p:cNvPr>
          <p:cNvPicPr>
            <a:picLocks noChangeAspect="1"/>
          </p:cNvPicPr>
          <p:nvPr/>
        </p:nvPicPr>
        <p:blipFill>
          <a:blip r:embed="rId10"/>
          <a:stretch>
            <a:fillRect/>
          </a:stretch>
        </p:blipFill>
        <p:spPr>
          <a:xfrm>
            <a:off x="1469277" y="402284"/>
            <a:ext cx="1733075" cy="103756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58313847-28EC-471A-81FE-691E6F1EFC35}"/>
              </a:ext>
            </a:extLst>
          </p:cNvPr>
          <p:cNvPicPr>
            <a:picLocks noChangeAspect="1"/>
          </p:cNvPicPr>
          <p:nvPr/>
        </p:nvPicPr>
        <p:blipFill>
          <a:blip r:embed="rId11"/>
          <a:stretch>
            <a:fillRect/>
          </a:stretch>
        </p:blipFill>
        <p:spPr>
          <a:xfrm>
            <a:off x="3530618" y="530918"/>
            <a:ext cx="7675529" cy="963251"/>
          </a:xfrm>
          <a:prstGeom prst="rect">
            <a:avLst/>
          </a:prstGeom>
        </p:spPr>
      </p:pic>
    </p:spTree>
    <p:extLst>
      <p:ext uri="{BB962C8B-B14F-4D97-AF65-F5344CB8AC3E}">
        <p14:creationId xmlns:p14="http://schemas.microsoft.com/office/powerpoint/2010/main" val="103713332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F4564BEE-6D6C-45FD-A69A-C0AA37C2759C}"/>
              </a:ext>
            </a:extLst>
          </p:cNvPr>
          <p:cNvPicPr>
            <a:picLocks noChangeAspect="1"/>
          </p:cNvPicPr>
          <p:nvPr/>
        </p:nvPicPr>
        <p:blipFill>
          <a:blip r:embed="rId8"/>
          <a:stretch>
            <a:fillRect/>
          </a:stretch>
        </p:blipFill>
        <p:spPr>
          <a:xfrm>
            <a:off x="10501221" y="80884"/>
            <a:ext cx="1792379" cy="1054699"/>
          </a:xfrm>
          <a:prstGeom prst="rect">
            <a:avLst/>
          </a:prstGeom>
        </p:spPr>
      </p:pic>
      <p:sp>
        <p:nvSpPr>
          <p:cNvPr id="19" name="TextBox 18">
            <a:extLst>
              <a:ext uri="{FF2B5EF4-FFF2-40B4-BE49-F238E27FC236}">
                <a16:creationId xmlns:a16="http://schemas.microsoft.com/office/drawing/2014/main" id="{170F1B13-9353-4D6D-B55B-06DB37597EA7}"/>
              </a:ext>
            </a:extLst>
          </p:cNvPr>
          <p:cNvSpPr txBox="1"/>
          <p:nvPr/>
        </p:nvSpPr>
        <p:spPr>
          <a:xfrm>
            <a:off x="7976919" y="2737818"/>
            <a:ext cx="3866394" cy="2585323"/>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As a result of the Taliban's seizure</a:t>
            </a:r>
          </a:p>
          <a:p>
            <a:r>
              <a:rPr lang="en-NZ" dirty="0">
                <a:solidFill>
                  <a:srgbClr val="9B519F"/>
                </a:solidFill>
                <a:latin typeface="Calibri" panose="020F0502020204030204" pitchFamily="34" charset="0"/>
                <a:cs typeface="Calibri" panose="020F0502020204030204" pitchFamily="34" charset="0"/>
              </a:rPr>
              <a:t>of power in Afghanistan, thousands</a:t>
            </a:r>
          </a:p>
          <a:p>
            <a:r>
              <a:rPr lang="en-NZ" dirty="0">
                <a:solidFill>
                  <a:srgbClr val="9B519F"/>
                </a:solidFill>
                <a:latin typeface="Calibri" panose="020F0502020204030204" pitchFamily="34" charset="0"/>
                <a:cs typeface="Calibri" panose="020F0502020204030204" pitchFamily="34" charset="0"/>
              </a:rPr>
              <a:t>of refugees fled to neighbouring</a:t>
            </a:r>
          </a:p>
          <a:p>
            <a:r>
              <a:rPr lang="en-NZ" dirty="0">
                <a:solidFill>
                  <a:srgbClr val="9B519F"/>
                </a:solidFill>
                <a:latin typeface="Calibri" panose="020F0502020204030204" pitchFamily="34" charset="0"/>
                <a:cs typeface="Calibri" panose="020F0502020204030204" pitchFamily="34" charset="0"/>
              </a:rPr>
              <a:t>countries, including Pakistan, and</a:t>
            </a:r>
          </a:p>
          <a:p>
            <a:r>
              <a:rPr lang="en-NZ" dirty="0">
                <a:solidFill>
                  <a:srgbClr val="9B519F"/>
                </a:solidFill>
                <a:latin typeface="Calibri" panose="020F0502020204030204" pitchFamily="34" charset="0"/>
                <a:cs typeface="Calibri" panose="020F0502020204030204" pitchFamily="34" charset="0"/>
              </a:rPr>
              <a:t>there was an increasing need for</a:t>
            </a:r>
          </a:p>
          <a:p>
            <a:r>
              <a:rPr lang="en-NZ" dirty="0">
                <a:solidFill>
                  <a:srgbClr val="9B519F"/>
                </a:solidFill>
                <a:latin typeface="Calibri" panose="020F0502020204030204" pitchFamily="34" charset="0"/>
                <a:cs typeface="Calibri" panose="020F0502020204030204" pitchFamily="34" charset="0"/>
              </a:rPr>
              <a:t>humanitarian assistance. Caritas</a:t>
            </a:r>
          </a:p>
          <a:p>
            <a:r>
              <a:rPr lang="en-NZ" dirty="0">
                <a:solidFill>
                  <a:srgbClr val="9B519F"/>
                </a:solidFill>
                <a:latin typeface="Calibri" panose="020F0502020204030204" pitchFamily="34" charset="0"/>
                <a:cs typeface="Calibri" panose="020F0502020204030204" pitchFamily="34" charset="0"/>
              </a:rPr>
              <a:t>Pakistan provided food (dry rations),</a:t>
            </a:r>
          </a:p>
          <a:p>
            <a:r>
              <a:rPr lang="en-NZ" dirty="0">
                <a:solidFill>
                  <a:srgbClr val="9B519F"/>
                </a:solidFill>
                <a:latin typeface="Calibri" panose="020F0502020204030204" pitchFamily="34" charset="0"/>
                <a:cs typeface="Calibri" panose="020F0502020204030204" pitchFamily="34" charset="0"/>
              </a:rPr>
              <a:t>kitchen sets, bedding sets, shelter</a:t>
            </a:r>
          </a:p>
          <a:p>
            <a:r>
              <a:rPr lang="en-NZ" dirty="0">
                <a:solidFill>
                  <a:srgbClr val="9B519F"/>
                </a:solidFill>
                <a:latin typeface="Calibri" panose="020F0502020204030204" pitchFamily="34" charset="0"/>
                <a:cs typeface="Calibri" panose="020F0502020204030204" pitchFamily="34" charset="0"/>
              </a:rPr>
              <a:t>and hygiene kits.</a:t>
            </a:r>
            <a:endParaRPr lang="en-US" dirty="0">
              <a:solidFill>
                <a:srgbClr val="9B519F"/>
              </a:solidFill>
              <a:latin typeface="Calibri" panose="020F0502020204030204" pitchFamily="34" charset="0"/>
              <a:cs typeface="Calibri" panose="020F050202020403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C45CC60E-BBF1-44FE-9CF0-81C5FC2B53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69277" y="335517"/>
            <a:ext cx="1759072" cy="1172715"/>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AED265E-07F3-4567-AE36-B0FA7A8433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8871" b="9264"/>
          <a:stretch/>
        </p:blipFill>
        <p:spPr>
          <a:xfrm>
            <a:off x="1481976" y="1872487"/>
            <a:ext cx="6087223" cy="4350513"/>
          </a:xfrm>
          <a:prstGeom prst="rect">
            <a:avLst/>
          </a:prstGeom>
        </p:spPr>
      </p:pic>
      <p:pic>
        <p:nvPicPr>
          <p:cNvPr id="15" name="Picture 14">
            <a:extLst>
              <a:ext uri="{FF2B5EF4-FFF2-40B4-BE49-F238E27FC236}">
                <a16:creationId xmlns:a16="http://schemas.microsoft.com/office/drawing/2014/main" id="{22E6625C-99D8-4CA5-94BD-2639D29FAD44}"/>
              </a:ext>
            </a:extLst>
          </p:cNvPr>
          <p:cNvPicPr>
            <a:picLocks noChangeAspect="1"/>
          </p:cNvPicPr>
          <p:nvPr/>
        </p:nvPicPr>
        <p:blipFill>
          <a:blip r:embed="rId11"/>
          <a:stretch>
            <a:fillRect/>
          </a:stretch>
        </p:blipFill>
        <p:spPr>
          <a:xfrm>
            <a:off x="3560076" y="576182"/>
            <a:ext cx="7675529" cy="963251"/>
          </a:xfrm>
          <a:prstGeom prst="rect">
            <a:avLst/>
          </a:prstGeom>
        </p:spPr>
      </p:pic>
    </p:spTree>
    <p:extLst>
      <p:ext uri="{BB962C8B-B14F-4D97-AF65-F5344CB8AC3E}">
        <p14:creationId xmlns:p14="http://schemas.microsoft.com/office/powerpoint/2010/main" val="194238987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4"/>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229701" y="689869"/>
            <a:ext cx="9270110"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we discover a father who is full of compassion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regardless of what the younger son has done. He celebrates the fact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that his son is now both found and alive again. His love and care 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instrumental in providing his son a fresh start and another go at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father we read about in the Parable of the Prodigal Son has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same qualities as our father in heaven. God is both loving and willing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help us start again.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Millions of people around the world have been forced to start again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due to disasters and emergencies they have experienced. Caritas, 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love in action, plays a key role in enabling these communities to begin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again by walking with them in solidarity at the hardest point in their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lives when they have lost everything.</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5"/>
          <a:stretch>
            <a:fillRect/>
          </a:stretch>
        </p:blipFill>
        <p:spPr>
          <a:xfrm>
            <a:off x="-99854" y="95753"/>
            <a:ext cx="1127858" cy="6340390"/>
          </a:xfrm>
          <a:prstGeom prst="rect">
            <a:avLst/>
          </a:prstGeom>
        </p:spPr>
      </p:pic>
      <p:pic>
        <p:nvPicPr>
          <p:cNvPr id="15" name="Picture 2" descr="Simple Circled Home Icon Icons PNG - Free PNG and Icons Downloads">
            <a:hlinkClick r:id="rId6"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46375EC-A480-4DF2-B4C4-196DA87A631F}"/>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19" name="Picture 18">
            <a:extLst>
              <a:ext uri="{FF2B5EF4-FFF2-40B4-BE49-F238E27FC236}">
                <a16:creationId xmlns:a16="http://schemas.microsoft.com/office/drawing/2014/main" id="{1AD8763C-6CA6-4A95-AD72-738B38596A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94894" y="4201906"/>
            <a:ext cx="1696711" cy="1132096"/>
          </a:xfrm>
          <a:prstGeom prst="rect">
            <a:avLst/>
          </a:prstGeom>
        </p:spPr>
      </p:pic>
      <p:pic>
        <p:nvPicPr>
          <p:cNvPr id="2" name="Picture 1">
            <a:extLst>
              <a:ext uri="{FF2B5EF4-FFF2-40B4-BE49-F238E27FC236}">
                <a16:creationId xmlns:a16="http://schemas.microsoft.com/office/drawing/2014/main" id="{92C4AE30-0ABD-4357-869B-F838B8DF5D3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7227" r="20334"/>
          <a:stretch/>
        </p:blipFill>
        <p:spPr>
          <a:xfrm>
            <a:off x="10194893" y="1685901"/>
            <a:ext cx="1696711" cy="1960972"/>
          </a:xfrm>
          <a:prstGeom prst="rect">
            <a:avLst/>
          </a:prstGeom>
        </p:spPr>
      </p:pic>
    </p:spTree>
    <p:extLst>
      <p:ext uri="{BB962C8B-B14F-4D97-AF65-F5344CB8AC3E}">
        <p14:creationId xmlns:p14="http://schemas.microsoft.com/office/powerpoint/2010/main" val="18810847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917015" y="1988954"/>
            <a:ext cx="8165796" cy="3970318"/>
          </a:xfrm>
          <a:prstGeom prst="rect">
            <a:avLst/>
          </a:prstGeom>
          <a:noFill/>
        </p:spPr>
        <p:txBody>
          <a:bodyPr wrap="square">
            <a:spAutoFit/>
          </a:bodyPr>
          <a:lstStyle/>
          <a:p>
            <a:r>
              <a:rPr lang="en-NZ" sz="3600" dirty="0">
                <a:latin typeface="Calibri" panose="020F0502020204030204" pitchFamily="34" charset="0"/>
                <a:cs typeface="Calibri" panose="020F0502020204030204" pitchFamily="34" charset="0"/>
              </a:rPr>
              <a:t>As Lent begins we draw closer to God and remember Jesus’ sacrifice on the cross and his love for others. We are challenged to put others before ourselves and dream for a better world. It is through simple acts of love by individuals (starting with us) </a:t>
            </a:r>
            <a:r>
              <a:rPr lang="en-NZ" sz="3600" b="0" i="0" u="none" strike="noStrike" baseline="0" dirty="0">
                <a:latin typeface="SourceSansPro-Regular" panose="020B0503030403020204" pitchFamily="34" charset="0"/>
              </a:rPr>
              <a:t>that can transform our world for the better.</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8" name="Picture 17">
            <a:extLst>
              <a:ext uri="{FF2B5EF4-FFF2-40B4-BE49-F238E27FC236}">
                <a16:creationId xmlns:a16="http://schemas.microsoft.com/office/drawing/2014/main" id="{FD4E6CCC-65DE-4485-8C47-BB0E32131BDC}"/>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4" name="Picture 3" descr="A picture containing dark, night sky&#10;&#10;Description automatically generated">
            <a:extLst>
              <a:ext uri="{FF2B5EF4-FFF2-40B4-BE49-F238E27FC236}">
                <a16:creationId xmlns:a16="http://schemas.microsoft.com/office/drawing/2014/main" id="{3FCBE76F-CD76-4062-B61A-E61F5E5549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3279" y="2374527"/>
            <a:ext cx="2133099" cy="2133099"/>
          </a:xfrm>
          <a:prstGeom prst="rect">
            <a:avLst/>
          </a:prstGeom>
        </p:spPr>
      </p:pic>
      <p:pic>
        <p:nvPicPr>
          <p:cNvPr id="3" name="Picture 2">
            <a:extLst>
              <a:ext uri="{FF2B5EF4-FFF2-40B4-BE49-F238E27FC236}">
                <a16:creationId xmlns:a16="http://schemas.microsoft.com/office/drawing/2014/main" id="{46CA1FE7-53C5-4398-A8DF-68BD6721F18D}"/>
              </a:ext>
            </a:extLst>
          </p:cNvPr>
          <p:cNvPicPr>
            <a:picLocks noChangeAspect="1"/>
          </p:cNvPicPr>
          <p:nvPr/>
        </p:nvPicPr>
        <p:blipFill>
          <a:blip r:embed="rId9"/>
          <a:stretch>
            <a:fillRect/>
          </a:stretch>
        </p:blipFill>
        <p:spPr>
          <a:xfrm>
            <a:off x="1659999" y="290562"/>
            <a:ext cx="8522947" cy="1755800"/>
          </a:xfrm>
          <a:prstGeom prst="rect">
            <a:avLst/>
          </a:prstGeom>
        </p:spPr>
      </p:pic>
    </p:spTree>
    <p:extLst>
      <p:ext uri="{BB962C8B-B14F-4D97-AF65-F5344CB8AC3E}">
        <p14:creationId xmlns:p14="http://schemas.microsoft.com/office/powerpoint/2010/main" val="336055289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4AA520BC-791A-42BF-BDC5-5501BACA3A8C}"/>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3" name="Picture 2">
            <a:extLst>
              <a:ext uri="{FF2B5EF4-FFF2-40B4-BE49-F238E27FC236}">
                <a16:creationId xmlns:a16="http://schemas.microsoft.com/office/drawing/2014/main" id="{D258E35F-9D17-4615-A0BC-FC4051AC7BBF}"/>
              </a:ext>
            </a:extLst>
          </p:cNvPr>
          <p:cNvPicPr>
            <a:picLocks noChangeAspect="1"/>
          </p:cNvPicPr>
          <p:nvPr/>
        </p:nvPicPr>
        <p:blipFill>
          <a:blip r:embed="rId8"/>
          <a:stretch>
            <a:fillRect/>
          </a:stretch>
        </p:blipFill>
        <p:spPr>
          <a:xfrm>
            <a:off x="2135272" y="1862075"/>
            <a:ext cx="9163082" cy="3158002"/>
          </a:xfrm>
          <a:prstGeom prst="rect">
            <a:avLst/>
          </a:prstGeom>
        </p:spPr>
      </p:pic>
      <p:pic>
        <p:nvPicPr>
          <p:cNvPr id="15" name="5B5DC0B3-5B85-439F-B0FF-1E6DF366B2DF">
            <a:extLst>
              <a:ext uri="{FF2B5EF4-FFF2-40B4-BE49-F238E27FC236}">
                <a16:creationId xmlns:a16="http://schemas.microsoft.com/office/drawing/2014/main" id="{EA160426-E15E-4454-BFA0-4FCE3E1FE615}"/>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4393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880741" y="1536174"/>
            <a:ext cx="5557008"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Create a short story or poem that is inspired by either the story of the prodigal son or a Caritas emergency response.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Think about the feelings of those involved.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do they feel as they are faced with a fresh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happens in their future?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F26FE2D1-E579-47E4-BFAF-B08EFA68DF64}"/>
              </a:ext>
            </a:extLst>
          </p:cNvPr>
          <p:cNvPicPr>
            <a:picLocks noChangeAspect="1"/>
          </p:cNvPicPr>
          <p:nvPr/>
        </p:nvPicPr>
        <p:blipFill>
          <a:blip r:embed="rId8"/>
          <a:stretch>
            <a:fillRect/>
          </a:stretch>
        </p:blipFill>
        <p:spPr>
          <a:xfrm>
            <a:off x="10501221" y="80884"/>
            <a:ext cx="1792379" cy="1054699"/>
          </a:xfrm>
          <a:prstGeom prst="rect">
            <a:avLst/>
          </a:prstGeom>
        </p:spPr>
      </p:pic>
      <p:pic>
        <p:nvPicPr>
          <p:cNvPr id="4" name="Picture 3">
            <a:extLst>
              <a:ext uri="{FF2B5EF4-FFF2-40B4-BE49-F238E27FC236}">
                <a16:creationId xmlns:a16="http://schemas.microsoft.com/office/drawing/2014/main" id="{01450323-ED37-46D9-8D3A-ABF4BBE892AF}"/>
              </a:ext>
            </a:extLst>
          </p:cNvPr>
          <p:cNvPicPr>
            <a:picLocks noChangeAspect="1"/>
          </p:cNvPicPr>
          <p:nvPr/>
        </p:nvPicPr>
        <p:blipFill>
          <a:blip r:embed="rId9"/>
          <a:stretch>
            <a:fillRect/>
          </a:stretch>
        </p:blipFill>
        <p:spPr>
          <a:xfrm>
            <a:off x="7906339" y="1400737"/>
            <a:ext cx="3676650" cy="4191000"/>
          </a:xfrm>
          <a:prstGeom prst="rect">
            <a:avLst/>
          </a:prstGeom>
        </p:spPr>
      </p:pic>
    </p:spTree>
    <p:extLst>
      <p:ext uri="{BB962C8B-B14F-4D97-AF65-F5344CB8AC3E}">
        <p14:creationId xmlns:p14="http://schemas.microsoft.com/office/powerpoint/2010/main" val="77614488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6"/>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539DB8C8-5248-4130-BEE6-1AEF39440330}"/>
              </a:ext>
            </a:extLst>
          </p:cNvPr>
          <p:cNvPicPr>
            <a:picLocks noChangeAspect="1"/>
          </p:cNvPicPr>
          <p:nvPr/>
        </p:nvPicPr>
        <p:blipFill>
          <a:blip r:embed="rId7"/>
          <a:stretch>
            <a:fillRect/>
          </a:stretch>
        </p:blipFill>
        <p:spPr>
          <a:xfrm>
            <a:off x="10501221" y="80884"/>
            <a:ext cx="1792379" cy="1054699"/>
          </a:xfrm>
          <a:prstGeom prst="rect">
            <a:avLst/>
          </a:prstGeom>
        </p:spPr>
      </p:pic>
      <p:pic>
        <p:nvPicPr>
          <p:cNvPr id="6" name="Picture 5">
            <a:extLst>
              <a:ext uri="{FF2B5EF4-FFF2-40B4-BE49-F238E27FC236}">
                <a16:creationId xmlns:a16="http://schemas.microsoft.com/office/drawing/2014/main" id="{CDE4F999-9A7B-4A45-8A96-62E64DD91E4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2800" y="4774356"/>
            <a:ext cx="3657600" cy="1785563"/>
          </a:xfrm>
          <a:prstGeom prst="rect">
            <a:avLst/>
          </a:prstGeom>
        </p:spPr>
      </p:pic>
      <p:pic>
        <p:nvPicPr>
          <p:cNvPr id="15" name="Picture 14">
            <a:extLst>
              <a:ext uri="{FF2B5EF4-FFF2-40B4-BE49-F238E27FC236}">
                <a16:creationId xmlns:a16="http://schemas.microsoft.com/office/drawing/2014/main" id="{FE320764-F224-48DC-B61E-66FA03D592C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871" b="9264"/>
          <a:stretch/>
        </p:blipFill>
        <p:spPr>
          <a:xfrm>
            <a:off x="2152744" y="320778"/>
            <a:ext cx="2711323" cy="1937771"/>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C0CF3DFB-2470-45CC-BB92-E7ED0BD77C2D}"/>
              </a:ext>
            </a:extLst>
          </p:cNvPr>
          <p:cNvGrpSpPr/>
          <p:nvPr/>
        </p:nvGrpSpPr>
        <p:grpSpPr>
          <a:xfrm>
            <a:off x="1194919" y="2418726"/>
            <a:ext cx="10845800" cy="2247900"/>
            <a:chOff x="1194919" y="2418726"/>
            <a:chExt cx="10845800" cy="2247900"/>
          </a:xfrm>
        </p:grpSpPr>
        <p:pic>
          <p:nvPicPr>
            <p:cNvPr id="4" name="Picture 3">
              <a:extLst>
                <a:ext uri="{FF2B5EF4-FFF2-40B4-BE49-F238E27FC236}">
                  <a16:creationId xmlns:a16="http://schemas.microsoft.com/office/drawing/2014/main" id="{5BC5A2AA-14CA-49FC-A022-B85D5176EC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194919" y="2418726"/>
              <a:ext cx="10845800" cy="2247900"/>
            </a:xfrm>
            <a:prstGeom prst="rect">
              <a:avLst/>
            </a:prstGeom>
          </p:spPr>
        </p:pic>
        <p:pic>
          <p:nvPicPr>
            <p:cNvPr id="17" name="Picture 16">
              <a:extLst>
                <a:ext uri="{FF2B5EF4-FFF2-40B4-BE49-F238E27FC236}">
                  <a16:creationId xmlns:a16="http://schemas.microsoft.com/office/drawing/2014/main" id="{78FFF2C6-6B98-4274-912F-2507BB6427F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99400" y="2938515"/>
              <a:ext cx="295031" cy="331186"/>
            </a:xfrm>
            <a:prstGeom prst="rect">
              <a:avLst/>
            </a:prstGeom>
          </p:spPr>
        </p:pic>
      </p:grpSp>
    </p:spTree>
    <p:extLst>
      <p:ext uri="{BB962C8B-B14F-4D97-AF65-F5344CB8AC3E}">
        <p14:creationId xmlns:p14="http://schemas.microsoft.com/office/powerpoint/2010/main" val="82257569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1E3FB6-CE08-484E-9BBC-AD9BDBA8E65A}"/>
              </a:ext>
            </a:extLst>
          </p:cNvPr>
          <p:cNvPicPr>
            <a:picLocks noChangeAspect="1"/>
          </p:cNvPicPr>
          <p:nvPr/>
        </p:nvPicPr>
        <p:blipFill>
          <a:blip r:embed="rId4"/>
          <a:stretch>
            <a:fillRect/>
          </a:stretch>
        </p:blipFill>
        <p:spPr>
          <a:xfrm>
            <a:off x="10449953" y="61834"/>
            <a:ext cx="1792379" cy="1054699"/>
          </a:xfrm>
          <a:prstGeom prst="rect">
            <a:avLst/>
          </a:prstGeom>
        </p:spPr>
      </p:pic>
      <p:pic>
        <p:nvPicPr>
          <p:cNvPr id="7" name="Picture 6">
            <a:extLst>
              <a:ext uri="{FF2B5EF4-FFF2-40B4-BE49-F238E27FC236}">
                <a16:creationId xmlns:a16="http://schemas.microsoft.com/office/drawing/2014/main" id="{A3631162-5A95-46E1-80ED-186032DCB118}"/>
              </a:ext>
            </a:extLst>
          </p:cNvPr>
          <p:cNvPicPr>
            <a:picLocks noChangeAspect="1"/>
          </p:cNvPicPr>
          <p:nvPr/>
        </p:nvPicPr>
        <p:blipFill>
          <a:blip r:embed="rId5"/>
          <a:stretch>
            <a:fillRect/>
          </a:stretch>
        </p:blipFill>
        <p:spPr>
          <a:xfrm>
            <a:off x="413738" y="751344"/>
            <a:ext cx="9949534" cy="3158002"/>
          </a:xfrm>
          <a:prstGeom prst="rect">
            <a:avLst/>
          </a:prstGeom>
        </p:spPr>
      </p:pic>
      <p:pic>
        <p:nvPicPr>
          <p:cNvPr id="10" name="Picture 9">
            <a:extLst>
              <a:ext uri="{FF2B5EF4-FFF2-40B4-BE49-F238E27FC236}">
                <a16:creationId xmlns:a16="http://schemas.microsoft.com/office/drawing/2014/main" id="{B18DAF0E-D59B-4902-A467-778073E377EF}"/>
              </a:ext>
            </a:extLst>
          </p:cNvPr>
          <p:cNvPicPr>
            <a:picLocks noChangeAspect="1"/>
          </p:cNvPicPr>
          <p:nvPr/>
        </p:nvPicPr>
        <p:blipFill>
          <a:blip r:embed="rId6"/>
          <a:stretch>
            <a:fillRect/>
          </a:stretch>
        </p:blipFill>
        <p:spPr>
          <a:xfrm>
            <a:off x="597649" y="5866955"/>
            <a:ext cx="6145301" cy="493819"/>
          </a:xfrm>
          <a:prstGeom prst="rect">
            <a:avLst/>
          </a:prstGeom>
        </p:spPr>
      </p:pic>
    </p:spTree>
    <p:extLst>
      <p:ext uri="{BB962C8B-B14F-4D97-AF65-F5344CB8AC3E}">
        <p14:creationId xmlns:p14="http://schemas.microsoft.com/office/powerpoint/2010/main" val="413800896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560291" y="483478"/>
            <a:ext cx="8889662"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Aroha, God of Love,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people are capable of transforming difficult situations into something joyful with a simple smile. They seem to possess an inner light. They are channels of your love in the world. Help us to be your instruments in the world, to bring joy through a simple smile and a helping hand. May we always be generous in sharing the aroha which you have given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144F0787-E76A-49FD-A0C1-38BE0BB32E86}"/>
              </a:ext>
            </a:extLst>
          </p:cNvPr>
          <p:cNvPicPr>
            <a:picLocks noChangeAspect="1"/>
          </p:cNvPicPr>
          <p:nvPr/>
        </p:nvPicPr>
        <p:blipFill>
          <a:blip r:embed="rId7"/>
          <a:stretch>
            <a:fillRect/>
          </a:stretch>
        </p:blipFill>
        <p:spPr>
          <a:xfrm>
            <a:off x="10449953" y="61834"/>
            <a:ext cx="1792379" cy="1054699"/>
          </a:xfrm>
          <a:prstGeom prst="rect">
            <a:avLst/>
          </a:prstGeom>
        </p:spPr>
      </p:pic>
    </p:spTree>
    <p:extLst>
      <p:ext uri="{BB962C8B-B14F-4D97-AF65-F5344CB8AC3E}">
        <p14:creationId xmlns:p14="http://schemas.microsoft.com/office/powerpoint/2010/main" val="314403351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17017" y="1998939"/>
            <a:ext cx="882718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Life is a journey with many different pathways. Our choices determine where we go, who we meet, and ultimately where we end up. We all are given great opportunities at different points on our journey. It is important to firstly see these as opportunities and then to take them whenever we can.</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69C783A5-00CF-49B3-9AA4-785563279783}"/>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AF55422F-EC34-4F26-B597-236770D6C0F7}"/>
              </a:ext>
            </a:extLst>
          </p:cNvPr>
          <p:cNvPicPr>
            <a:picLocks noChangeAspect="1"/>
          </p:cNvPicPr>
          <p:nvPr/>
        </p:nvPicPr>
        <p:blipFill>
          <a:blip r:embed="rId8"/>
          <a:stretch>
            <a:fillRect/>
          </a:stretch>
        </p:blipFill>
        <p:spPr>
          <a:xfrm>
            <a:off x="1669604" y="290562"/>
            <a:ext cx="8413209" cy="1755800"/>
          </a:xfrm>
          <a:prstGeom prst="rect">
            <a:avLst/>
          </a:prstGeom>
        </p:spPr>
      </p:pic>
      <p:pic>
        <p:nvPicPr>
          <p:cNvPr id="4" name="Picture 3">
            <a:extLst>
              <a:ext uri="{FF2B5EF4-FFF2-40B4-BE49-F238E27FC236}">
                <a16:creationId xmlns:a16="http://schemas.microsoft.com/office/drawing/2014/main" id="{A53D23FD-E0DB-45BD-83F1-0B96BAAA8B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799253" y="36169"/>
            <a:ext cx="2168382" cy="2080724"/>
          </a:xfrm>
          <a:prstGeom prst="ellipse">
            <a:avLst/>
          </a:prstGeom>
        </p:spPr>
      </p:pic>
    </p:spTree>
    <p:extLst>
      <p:ext uri="{BB962C8B-B14F-4D97-AF65-F5344CB8AC3E}">
        <p14:creationId xmlns:p14="http://schemas.microsoft.com/office/powerpoint/2010/main" val="323870173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3"/>
            <a:extLst>
              <a:ext uri="{FF2B5EF4-FFF2-40B4-BE49-F238E27FC236}">
                <a16:creationId xmlns:a16="http://schemas.microsoft.com/office/drawing/2014/main" id="{BF8608DC-5090-4A1A-A278-E7D1AD482739}"/>
              </a:ext>
            </a:extLst>
          </p:cNvPr>
          <p:cNvSpPr/>
          <p:nvPr/>
        </p:nvSpPr>
        <p:spPr>
          <a:xfrm>
            <a:off x="1812920" y="11489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812920" y="1869063"/>
            <a:ext cx="998538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went to the Mount of Olives.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As per usual, he went to the temple early in the morning.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People came and he taught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scribes and the Pharisees caught a woman in adultery and brought her before the crowd and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stated that the law of Moses commanded that the woman should be stoned to death.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asked Jesus what his response would be to test him so that they might have a charge to bring 	against 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said nothing but bent down and wrote his finger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kept questioning him and so Jesus stood up and said “Let anyone among you who is without sin 	be the first to throw a stone at 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 continued to write on the 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 left, one by one, until Jesus was alone with the woman.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asked the woman, “Has no one condemned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She affirmed this before Jesus told her, “Neither do I condemn you. Go your way, and from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now on do not sin again.”</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4"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7"/>
          <a:stretch>
            <a:fillRect/>
          </a:stretch>
        </p:blipFill>
        <p:spPr>
          <a:xfrm>
            <a:off x="-3232" y="6582223"/>
            <a:ext cx="12192000" cy="329184"/>
          </a:xfrm>
          <a:prstGeom prst="rect">
            <a:avLst/>
          </a:prstGeom>
        </p:spPr>
      </p:pic>
      <p:sp>
        <p:nvSpPr>
          <p:cNvPr id="17" name="TextBox 16">
            <a:hlinkClick r:id="rId3"/>
            <a:extLst>
              <a:ext uri="{FF2B5EF4-FFF2-40B4-BE49-F238E27FC236}">
                <a16:creationId xmlns:a16="http://schemas.microsoft.com/office/drawing/2014/main" id="{9C99F97B-69DF-46D4-931A-7D8BFF8BD305}"/>
              </a:ext>
            </a:extLst>
          </p:cNvPr>
          <p:cNvSpPr txBox="1"/>
          <p:nvPr/>
        </p:nvSpPr>
        <p:spPr>
          <a:xfrm>
            <a:off x="1939030" y="1286394"/>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08A9FB15-DA62-476E-BF49-8B5116635896}"/>
              </a:ext>
            </a:extLst>
          </p:cNvPr>
          <p:cNvPicPr>
            <a:picLocks noChangeAspect="1"/>
          </p:cNvPicPr>
          <p:nvPr/>
        </p:nvPicPr>
        <p:blipFill>
          <a:blip r:embed="rId9"/>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2D975670-4B81-421C-9140-9D472B6EDE35}"/>
              </a:ext>
            </a:extLst>
          </p:cNvPr>
          <p:cNvPicPr>
            <a:picLocks noChangeAspect="1"/>
          </p:cNvPicPr>
          <p:nvPr/>
        </p:nvPicPr>
        <p:blipFill>
          <a:blip r:embed="rId10"/>
          <a:stretch>
            <a:fillRect/>
          </a:stretch>
        </p:blipFill>
        <p:spPr>
          <a:xfrm>
            <a:off x="2364500" y="136766"/>
            <a:ext cx="3438442" cy="1182727"/>
          </a:xfrm>
          <a:prstGeom prst="rect">
            <a:avLst/>
          </a:prstGeom>
        </p:spPr>
      </p:pic>
      <p:pic>
        <p:nvPicPr>
          <p:cNvPr id="3074" name="Picture 2" descr="Jesus forgives the woman caught in adult - Elizabeth Wang as art print or  hand painted oil.">
            <a:extLst>
              <a:ext uri="{FF2B5EF4-FFF2-40B4-BE49-F238E27FC236}">
                <a16:creationId xmlns:a16="http://schemas.microsoft.com/office/drawing/2014/main" id="{A8A75EE2-172E-4B42-AE49-54C1A545B1C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072576" y="254523"/>
            <a:ext cx="2584378" cy="206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93324"/>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92210" y="1127618"/>
            <a:ext cx="6980213" cy="526297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Timor-Leste, 80% of women are not paid for their work. Caritas supports a women’s group called HAFOTI that enables Timorese women to rise above their circumstances, and have greater confidence and enhanced dignity as family leaders and community participants.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 using a co-operative business model, HAFOTI members run micro-enterprises. Women have great opportunities to develop their individual skills in remote locations, gain access to resources, and earn an income for their families. HAFOTI empowers many of its members to ultimately progress into leadership and mentoring roles.</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900A1709-055A-4304-B23A-6BB164E97848}"/>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001B66DD-6301-4B3D-AA8F-0FE010CF02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69313" y="2334614"/>
            <a:ext cx="2937405" cy="2704131"/>
          </a:xfrm>
          <a:prstGeom prst="rect">
            <a:avLst/>
          </a:prstGeom>
        </p:spPr>
      </p:pic>
      <p:pic>
        <p:nvPicPr>
          <p:cNvPr id="2" name="Picture 1">
            <a:extLst>
              <a:ext uri="{FF2B5EF4-FFF2-40B4-BE49-F238E27FC236}">
                <a16:creationId xmlns:a16="http://schemas.microsoft.com/office/drawing/2014/main" id="{6165090A-886E-481B-BE42-F3A3E8748128}"/>
              </a:ext>
            </a:extLst>
          </p:cNvPr>
          <p:cNvPicPr>
            <a:picLocks noChangeAspect="1"/>
          </p:cNvPicPr>
          <p:nvPr/>
        </p:nvPicPr>
        <p:blipFill>
          <a:blip r:embed="rId9"/>
          <a:stretch>
            <a:fillRect/>
          </a:stretch>
        </p:blipFill>
        <p:spPr>
          <a:xfrm>
            <a:off x="1484817" y="187442"/>
            <a:ext cx="8504657" cy="1176630"/>
          </a:xfrm>
          <a:prstGeom prst="rect">
            <a:avLst/>
          </a:prstGeom>
        </p:spPr>
      </p:pic>
    </p:spTree>
    <p:extLst>
      <p:ext uri="{BB962C8B-B14F-4D97-AF65-F5344CB8AC3E}">
        <p14:creationId xmlns:p14="http://schemas.microsoft.com/office/powerpoint/2010/main" val="2215374153"/>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F8432FAC-B72B-4728-B7B3-418DBAB6B877}"/>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6642EBA7-8128-4642-9824-04CB8105D48C}"/>
              </a:ext>
            </a:extLst>
          </p:cNvPr>
          <p:cNvPicPr>
            <a:picLocks noChangeAspect="1"/>
          </p:cNvPicPr>
          <p:nvPr/>
        </p:nvPicPr>
        <p:blipFill>
          <a:blip r:embed="rId8"/>
          <a:stretch>
            <a:fillRect/>
          </a:stretch>
        </p:blipFill>
        <p:spPr>
          <a:xfrm>
            <a:off x="1390152" y="576483"/>
            <a:ext cx="4385187" cy="2458065"/>
          </a:xfrm>
          <a:prstGeom prst="rect">
            <a:avLst/>
          </a:prstGeom>
        </p:spPr>
      </p:pic>
      <p:pic>
        <p:nvPicPr>
          <p:cNvPr id="6" name="Picture 5">
            <a:extLst>
              <a:ext uri="{FF2B5EF4-FFF2-40B4-BE49-F238E27FC236}">
                <a16:creationId xmlns:a16="http://schemas.microsoft.com/office/drawing/2014/main" id="{32ACD054-B6FD-4874-B41E-0F4ECC42C000}"/>
              </a:ext>
            </a:extLst>
          </p:cNvPr>
          <p:cNvPicPr>
            <a:picLocks noChangeAspect="1"/>
          </p:cNvPicPr>
          <p:nvPr/>
        </p:nvPicPr>
        <p:blipFill>
          <a:blip r:embed="rId9"/>
          <a:stretch>
            <a:fillRect/>
          </a:stretch>
        </p:blipFill>
        <p:spPr>
          <a:xfrm>
            <a:off x="1364752" y="3550327"/>
            <a:ext cx="4385187" cy="2458065"/>
          </a:xfrm>
          <a:prstGeom prst="rect">
            <a:avLst/>
          </a:prstGeom>
        </p:spPr>
      </p:pic>
      <p:pic>
        <p:nvPicPr>
          <p:cNvPr id="9" name="Picture 8">
            <a:extLst>
              <a:ext uri="{FF2B5EF4-FFF2-40B4-BE49-F238E27FC236}">
                <a16:creationId xmlns:a16="http://schemas.microsoft.com/office/drawing/2014/main" id="{F9FB7667-E104-47A7-8DF5-EB6AC03EF012}"/>
              </a:ext>
            </a:extLst>
          </p:cNvPr>
          <p:cNvPicPr>
            <a:picLocks noChangeAspect="1"/>
          </p:cNvPicPr>
          <p:nvPr/>
        </p:nvPicPr>
        <p:blipFill>
          <a:blip r:embed="rId10"/>
          <a:stretch>
            <a:fillRect/>
          </a:stretch>
        </p:blipFill>
        <p:spPr>
          <a:xfrm>
            <a:off x="6273800" y="3550327"/>
            <a:ext cx="4372070" cy="2454882"/>
          </a:xfrm>
          <a:prstGeom prst="rect">
            <a:avLst/>
          </a:prstGeom>
        </p:spPr>
      </p:pic>
      <p:sp>
        <p:nvSpPr>
          <p:cNvPr id="19" name="TextBox 18">
            <a:extLst>
              <a:ext uri="{FF2B5EF4-FFF2-40B4-BE49-F238E27FC236}">
                <a16:creationId xmlns:a16="http://schemas.microsoft.com/office/drawing/2014/main" id="{944C434E-DDF6-4ED9-B386-BB2CFB86E0D4}"/>
              </a:ext>
            </a:extLst>
          </p:cNvPr>
          <p:cNvSpPr txBox="1"/>
          <p:nvPr/>
        </p:nvSpPr>
        <p:spPr>
          <a:xfrm>
            <a:off x="6865674" y="1174158"/>
            <a:ext cx="3219366" cy="1477328"/>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HAFOTI members live all across the country in 8 main regions.</a:t>
            </a:r>
          </a:p>
          <a:p>
            <a:endParaRPr lang="en-NZ" dirty="0">
              <a:solidFill>
                <a:srgbClr val="9B519F"/>
              </a:solidFill>
              <a:latin typeface="Calibri" panose="020F0502020204030204" pitchFamily="34" charset="0"/>
              <a:cs typeface="Calibri" panose="020F0502020204030204" pitchFamily="34" charset="0"/>
            </a:endParaRPr>
          </a:p>
          <a:p>
            <a:r>
              <a:rPr lang="en-NZ" sz="1800" b="0" i="0" u="none" strike="noStrike" baseline="0" dirty="0">
                <a:solidFill>
                  <a:srgbClr val="9B519F"/>
                </a:solidFill>
                <a:latin typeface="Calibri" panose="020F0502020204030204" pitchFamily="34" charset="0"/>
                <a:cs typeface="Calibri" panose="020F0502020204030204" pitchFamily="34" charset="0"/>
              </a:rPr>
              <a:t>The pandemic has provided lots of challenges for HAFOTI.</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071920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0" name="Picture 9">
            <a:extLst>
              <a:ext uri="{FF2B5EF4-FFF2-40B4-BE49-F238E27FC236}">
                <a16:creationId xmlns:a16="http://schemas.microsoft.com/office/drawing/2014/main" id="{63A1F05A-F9AD-41D8-BCDC-9E9201EDB67D}"/>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4BB589FD-AA67-4631-B8A9-37A812C49CAC}"/>
              </a:ext>
            </a:extLst>
          </p:cNvPr>
          <p:cNvPicPr>
            <a:picLocks noChangeAspect="1"/>
          </p:cNvPicPr>
          <p:nvPr/>
        </p:nvPicPr>
        <p:blipFill>
          <a:blip r:embed="rId8"/>
          <a:stretch>
            <a:fillRect/>
          </a:stretch>
        </p:blipFill>
        <p:spPr>
          <a:xfrm>
            <a:off x="1275852" y="404813"/>
            <a:ext cx="4987667" cy="2808287"/>
          </a:xfrm>
          <a:prstGeom prst="rect">
            <a:avLst/>
          </a:prstGeom>
        </p:spPr>
      </p:pic>
      <p:pic>
        <p:nvPicPr>
          <p:cNvPr id="6" name="Picture 5">
            <a:extLst>
              <a:ext uri="{FF2B5EF4-FFF2-40B4-BE49-F238E27FC236}">
                <a16:creationId xmlns:a16="http://schemas.microsoft.com/office/drawing/2014/main" id="{BB5EFD47-6784-4B59-B828-F59B83D6FAD6}"/>
              </a:ext>
            </a:extLst>
          </p:cNvPr>
          <p:cNvPicPr>
            <a:picLocks noChangeAspect="1"/>
          </p:cNvPicPr>
          <p:nvPr/>
        </p:nvPicPr>
        <p:blipFill>
          <a:blip r:embed="rId9"/>
          <a:stretch>
            <a:fillRect/>
          </a:stretch>
        </p:blipFill>
        <p:spPr>
          <a:xfrm>
            <a:off x="5892800" y="3382561"/>
            <a:ext cx="4872540" cy="2733228"/>
          </a:xfrm>
          <a:prstGeom prst="rect">
            <a:avLst/>
          </a:prstGeom>
        </p:spPr>
      </p:pic>
      <p:sp>
        <p:nvSpPr>
          <p:cNvPr id="15" name="TextBox 14">
            <a:extLst>
              <a:ext uri="{FF2B5EF4-FFF2-40B4-BE49-F238E27FC236}">
                <a16:creationId xmlns:a16="http://schemas.microsoft.com/office/drawing/2014/main" id="{3D690E25-05FD-4FCE-9568-1B6412724C03}"/>
              </a:ext>
            </a:extLst>
          </p:cNvPr>
          <p:cNvSpPr txBox="1"/>
          <p:nvPr/>
        </p:nvSpPr>
        <p:spPr>
          <a:xfrm>
            <a:off x="1849708" y="4287510"/>
            <a:ext cx="3219366" cy="923330"/>
          </a:xfrm>
          <a:prstGeom prst="rect">
            <a:avLst/>
          </a:prstGeom>
          <a:noFill/>
        </p:spPr>
        <p:txBody>
          <a:bodyPr wrap="square">
            <a:spAutoFit/>
          </a:bodyPr>
          <a:lstStyle/>
          <a:p>
            <a:r>
              <a:rPr lang="en-NZ" dirty="0">
                <a:solidFill>
                  <a:srgbClr val="9B519F"/>
                </a:solidFill>
                <a:latin typeface="Calibri" panose="020F0502020204030204" pitchFamily="34" charset="0"/>
                <a:cs typeface="Calibri" panose="020F0502020204030204" pitchFamily="34" charset="0"/>
              </a:rPr>
              <a:t>Meetings are important within the local groups for training, direction and finance.</a:t>
            </a:r>
            <a:endParaRPr lang="en-US" dirty="0">
              <a:solidFill>
                <a:srgbClr val="9B519F"/>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B8D28F6-B32B-48E5-B5BE-6F6226F35A71}"/>
              </a:ext>
            </a:extLst>
          </p:cNvPr>
          <p:cNvPicPr>
            <a:picLocks noChangeAspect="1"/>
          </p:cNvPicPr>
          <p:nvPr/>
        </p:nvPicPr>
        <p:blipFill>
          <a:blip r:embed="rId10"/>
          <a:stretch>
            <a:fillRect/>
          </a:stretch>
        </p:blipFill>
        <p:spPr>
          <a:xfrm>
            <a:off x="6966540" y="1116533"/>
            <a:ext cx="3073359" cy="1529880"/>
          </a:xfrm>
          <a:prstGeom prst="rect">
            <a:avLst/>
          </a:prstGeom>
        </p:spPr>
      </p:pic>
    </p:spTree>
    <p:extLst>
      <p:ext uri="{BB962C8B-B14F-4D97-AF65-F5344CB8AC3E}">
        <p14:creationId xmlns:p14="http://schemas.microsoft.com/office/powerpoint/2010/main" val="226738304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12920" y="18093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49437" y="2976468"/>
            <a:ext cx="10241530" cy="3139321"/>
          </a:xfrm>
          <a:prstGeom prst="rect">
            <a:avLst/>
          </a:prstGeom>
          <a:noFill/>
        </p:spPr>
        <p:txBody>
          <a:bodyPr wrap="square">
            <a:spAutoFit/>
          </a:bodyPr>
          <a:lstStyle/>
          <a:p>
            <a:pPr algn="l"/>
            <a:r>
              <a:rPr lang="en-US" sz="1800" b="0" i="0" u="none" strike="noStrike" baseline="0" dirty="0">
                <a:latin typeface="Calibri" panose="020F0502020204030204" pitchFamily="34" charset="0"/>
                <a:cs typeface="Calibri" panose="020F0502020204030204" pitchFamily="34" charset="0"/>
              </a:rPr>
              <a:t>Summary:</a:t>
            </a:r>
          </a:p>
          <a:p>
            <a:pPr algn="l"/>
            <a:r>
              <a:rPr lang="en-NZ" sz="1800" b="0" i="0" u="none" strike="noStrike" baseline="0" dirty="0">
                <a:latin typeface="Calibri" panose="020F0502020204030204" pitchFamily="34" charset="0"/>
                <a:cs typeface="Calibri" panose="020F0502020204030204" pitchFamily="34" charset="0"/>
              </a:rPr>
              <a:t>• Jesus is led by the Spirit into the wilderness where he is tempted by the devil for 40 days.</a:t>
            </a:r>
          </a:p>
          <a:p>
            <a:pPr algn="l"/>
            <a:r>
              <a:rPr lang="en-NZ" sz="1800" b="0" i="0" u="none" strike="noStrike" baseline="0" dirty="0">
                <a:latin typeface="Calibri" panose="020F0502020204030204" pitchFamily="34" charset="0"/>
                <a:cs typeface="Calibri" panose="020F0502020204030204" pitchFamily="34" charset="0"/>
              </a:rPr>
              <a:t>• During this time he did not eat anything.</a:t>
            </a:r>
          </a:p>
          <a:p>
            <a:pPr algn="l"/>
            <a:r>
              <a:rPr lang="en-NZ" sz="1800" b="0" i="0" u="none" strike="noStrike" baseline="0" dirty="0">
                <a:latin typeface="Calibri" panose="020F0502020204030204" pitchFamily="34" charset="0"/>
                <a:cs typeface="Calibri" panose="020F0502020204030204" pitchFamily="34" charset="0"/>
              </a:rPr>
              <a:t>• The devil tries to tempt Jesus to change a stone into bread.</a:t>
            </a:r>
          </a:p>
          <a:p>
            <a:pPr algn="l"/>
            <a:r>
              <a:rPr lang="en-NZ" sz="1800" b="0" i="0" u="none" strike="noStrike" baseline="0" dirty="0">
                <a:latin typeface="Calibri" panose="020F0502020204030204" pitchFamily="34" charset="0"/>
                <a:cs typeface="Calibri" panose="020F0502020204030204" pitchFamily="34" charset="0"/>
              </a:rPr>
              <a:t>• Jesus recites scripture saying, ‘One does not live on bread alone’.</a:t>
            </a:r>
          </a:p>
          <a:p>
            <a:pPr algn="l"/>
            <a:r>
              <a:rPr lang="en-NZ" sz="1800" b="0" i="0" u="none" strike="noStrike" baseline="0" dirty="0">
                <a:latin typeface="Calibri" panose="020F0502020204030204" pitchFamily="34" charset="0"/>
                <a:cs typeface="Calibri" panose="020F0502020204030204" pitchFamily="34" charset="0"/>
              </a:rPr>
              <a:t>• Again the devil tempts Jesus offering him all the kingdoms of the world if he will worship him.</a:t>
            </a:r>
          </a:p>
          <a:p>
            <a:pPr algn="l"/>
            <a:r>
              <a:rPr lang="en-NZ" sz="1800" b="0" i="0" u="none" strike="noStrike" baseline="0" dirty="0">
                <a:latin typeface="Calibri" panose="020F0502020204030204" pitchFamily="34" charset="0"/>
                <a:cs typeface="Calibri" panose="020F0502020204030204" pitchFamily="34" charset="0"/>
              </a:rPr>
              <a:t>• Jesus again quotes Scripture saying, ‘Worship the Lord your God, and serve only him.’</a:t>
            </a:r>
          </a:p>
          <a:p>
            <a:pPr algn="l"/>
            <a:r>
              <a:rPr lang="en-NZ" sz="1800" b="0" i="0" u="none" strike="noStrike" baseline="0" dirty="0">
                <a:latin typeface="Calibri" panose="020F0502020204030204" pitchFamily="34" charset="0"/>
                <a:cs typeface="Calibri" panose="020F0502020204030204" pitchFamily="34" charset="0"/>
              </a:rPr>
              <a:t>• The devil tempts Jesus a third time challenging him to prove he is the Son of God by throwing himself on 	the pinnacle of the temple.</a:t>
            </a:r>
          </a:p>
          <a:p>
            <a:pPr algn="l"/>
            <a:r>
              <a:rPr lang="en-NZ" sz="1800" b="0" i="0" u="none" strike="noStrike" baseline="0" dirty="0">
                <a:latin typeface="Calibri" panose="020F0502020204030204" pitchFamily="34" charset="0"/>
                <a:cs typeface="Calibri" panose="020F0502020204030204" pitchFamily="34" charset="0"/>
              </a:rPr>
              <a:t>• Jesus refuses saying, ‘Do not put the Lord your God to the test.’</a:t>
            </a:r>
          </a:p>
          <a:p>
            <a:pPr algn="l"/>
            <a:r>
              <a:rPr lang="en-NZ" sz="1800" b="0" i="0" u="none" strike="noStrike" baseline="0" dirty="0">
                <a:latin typeface="Calibri" panose="020F0502020204030204" pitchFamily="34" charset="0"/>
                <a:cs typeface="Calibri" panose="020F0502020204030204" pitchFamily="34" charset="0"/>
              </a:rPr>
              <a:t>• The devil departed from Jesus when he had finished all the tests.</a:t>
            </a:r>
            <a:endParaRPr lang="en-NZ" sz="36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8" name="Picture 7">
            <a:extLst>
              <a:ext uri="{FF2B5EF4-FFF2-40B4-BE49-F238E27FC236}">
                <a16:creationId xmlns:a16="http://schemas.microsoft.com/office/drawing/2014/main" id="{D51EDCC7-FC4D-46B2-92F3-13C7B979110E}"/>
              </a:ext>
            </a:extLst>
          </p:cNvPr>
          <p:cNvPicPr>
            <a:picLocks noChangeAspect="1"/>
          </p:cNvPicPr>
          <p:nvPr/>
        </p:nvPicPr>
        <p:blipFill>
          <a:blip r:embed="rId7"/>
          <a:stretch>
            <a:fillRect/>
          </a:stretch>
        </p:blipFill>
        <p:spPr>
          <a:xfrm>
            <a:off x="7043432" y="478927"/>
            <a:ext cx="2766677" cy="2333012"/>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39030" y="1962150"/>
            <a:ext cx="4415493" cy="369332"/>
          </a:xfrm>
          <a:prstGeom prst="rect">
            <a:avLst/>
          </a:prstGeom>
          <a:noFill/>
        </p:spPr>
        <p:txBody>
          <a:bodyPr wrap="square">
            <a:spAutoFit/>
          </a:bodyPr>
          <a:lstStyle/>
          <a:p>
            <a:r>
              <a:rPr lang="en-NZ" sz="1800" b="0" i="0" u="none" strike="noStrike" baseline="0" dirty="0">
                <a:solidFill>
                  <a:schemeClr val="bg1"/>
                </a:solidFill>
                <a:latin typeface="Calibri" panose="020F0502020204030204" pitchFamily="34" charset="0"/>
                <a:cs typeface="Calibri" panose="020F0502020204030204" pitchFamily="34" charset="0"/>
              </a:rPr>
              <a:t>Read the full Gospel reading by clicking here</a:t>
            </a:r>
            <a:endParaRPr lang="en-US" dirty="0">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8"/>
          <a:stretch>
            <a:fillRect/>
          </a:stretch>
        </p:blipFill>
        <p:spPr>
          <a:xfrm>
            <a:off x="-61414" y="68305"/>
            <a:ext cx="1194920" cy="6340390"/>
          </a:xfrm>
          <a:prstGeom prst="rect">
            <a:avLst/>
          </a:prstGeom>
        </p:spPr>
      </p:pic>
      <p:pic>
        <p:nvPicPr>
          <p:cNvPr id="22" name="Picture 21">
            <a:extLst>
              <a:ext uri="{FF2B5EF4-FFF2-40B4-BE49-F238E27FC236}">
                <a16:creationId xmlns:a16="http://schemas.microsoft.com/office/drawing/2014/main" id="{B6181322-A41D-4D1F-9994-6707DDE7E093}"/>
              </a:ext>
            </a:extLst>
          </p:cNvPr>
          <p:cNvPicPr>
            <a:picLocks noChangeAspect="1"/>
          </p:cNvPicPr>
          <p:nvPr/>
        </p:nvPicPr>
        <p:blipFill>
          <a:blip r:embed="rId9"/>
          <a:stretch>
            <a:fillRect/>
          </a:stretch>
        </p:blipFill>
        <p:spPr>
          <a:xfrm>
            <a:off x="10501221" y="-312"/>
            <a:ext cx="1792379" cy="1054699"/>
          </a:xfrm>
          <a:prstGeom prst="rect">
            <a:avLst/>
          </a:prstGeom>
        </p:spPr>
      </p:pic>
      <p:pic>
        <p:nvPicPr>
          <p:cNvPr id="3" name="Picture 2">
            <a:extLst>
              <a:ext uri="{FF2B5EF4-FFF2-40B4-BE49-F238E27FC236}">
                <a16:creationId xmlns:a16="http://schemas.microsoft.com/office/drawing/2014/main" id="{6C78E58A-898F-4EB8-AFAA-E41B0E44FDD2}"/>
              </a:ext>
            </a:extLst>
          </p:cNvPr>
          <p:cNvPicPr>
            <a:picLocks noChangeAspect="1"/>
          </p:cNvPicPr>
          <p:nvPr/>
        </p:nvPicPr>
        <p:blipFill>
          <a:blip r:embed="rId10"/>
          <a:stretch>
            <a:fillRect/>
          </a:stretch>
        </p:blipFill>
        <p:spPr>
          <a:xfrm>
            <a:off x="2364500" y="418899"/>
            <a:ext cx="3438442" cy="1176630"/>
          </a:xfrm>
          <a:prstGeom prst="rect">
            <a:avLst/>
          </a:prstGeom>
        </p:spPr>
      </p:pic>
    </p:spTree>
    <p:extLst>
      <p:ext uri="{BB962C8B-B14F-4D97-AF65-F5344CB8AC3E}">
        <p14:creationId xmlns:p14="http://schemas.microsoft.com/office/powerpoint/2010/main" val="327602772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hlinkClick r:id="rId6"/>
            <a:extLst>
              <a:ext uri="{FF2B5EF4-FFF2-40B4-BE49-F238E27FC236}">
                <a16:creationId xmlns:a16="http://schemas.microsoft.com/office/drawing/2014/main" id="{83CDE7F6-0FBF-4458-896A-6BBDC1AD5662}"/>
              </a:ext>
            </a:extLst>
          </p:cNvPr>
          <p:cNvSpPr txBox="1"/>
          <p:nvPr/>
        </p:nvSpPr>
        <p:spPr>
          <a:xfrm>
            <a:off x="7236079" y="4915460"/>
            <a:ext cx="192252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Watch the HAFOTI in Timor-Leste video to see the members in action</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7"/>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8"/>
          <a:stretch>
            <a:fillRect/>
          </a:stretch>
        </p:blipFill>
        <p:spPr>
          <a:xfrm>
            <a:off x="10449953" y="61834"/>
            <a:ext cx="1792379" cy="1054699"/>
          </a:xfrm>
          <a:prstGeom prst="rect">
            <a:avLst/>
          </a:prstGeom>
        </p:spPr>
      </p:pic>
      <p:pic>
        <p:nvPicPr>
          <p:cNvPr id="3" name="Picture 2">
            <a:extLst>
              <a:ext uri="{FF2B5EF4-FFF2-40B4-BE49-F238E27FC236}">
                <a16:creationId xmlns:a16="http://schemas.microsoft.com/office/drawing/2014/main" id="{D40887AD-6E86-4882-9F60-0AE5D0975E5D}"/>
              </a:ext>
            </a:extLst>
          </p:cNvPr>
          <p:cNvPicPr>
            <a:picLocks noChangeAspect="1"/>
          </p:cNvPicPr>
          <p:nvPr/>
        </p:nvPicPr>
        <p:blipFill>
          <a:blip r:embed="rId9"/>
          <a:stretch>
            <a:fillRect/>
          </a:stretch>
        </p:blipFill>
        <p:spPr>
          <a:xfrm>
            <a:off x="1199652" y="351852"/>
            <a:ext cx="4172507" cy="2340548"/>
          </a:xfrm>
          <a:prstGeom prst="rect">
            <a:avLst/>
          </a:prstGeom>
        </p:spPr>
      </p:pic>
      <p:pic>
        <p:nvPicPr>
          <p:cNvPr id="6" name="Picture 5">
            <a:extLst>
              <a:ext uri="{FF2B5EF4-FFF2-40B4-BE49-F238E27FC236}">
                <a16:creationId xmlns:a16="http://schemas.microsoft.com/office/drawing/2014/main" id="{896C5211-3637-46CD-842A-247C2C287267}"/>
              </a:ext>
            </a:extLst>
          </p:cNvPr>
          <p:cNvPicPr>
            <a:picLocks noChangeAspect="1"/>
          </p:cNvPicPr>
          <p:nvPr/>
        </p:nvPicPr>
        <p:blipFill>
          <a:blip r:embed="rId10"/>
          <a:stretch>
            <a:fillRect/>
          </a:stretch>
        </p:blipFill>
        <p:spPr>
          <a:xfrm>
            <a:off x="5719865" y="339153"/>
            <a:ext cx="4172507" cy="2340548"/>
          </a:xfrm>
          <a:prstGeom prst="rect">
            <a:avLst/>
          </a:prstGeom>
        </p:spPr>
      </p:pic>
      <p:pic>
        <p:nvPicPr>
          <p:cNvPr id="9" name="Picture 8">
            <a:hlinkClick r:id="rId6"/>
            <a:extLst>
              <a:ext uri="{FF2B5EF4-FFF2-40B4-BE49-F238E27FC236}">
                <a16:creationId xmlns:a16="http://schemas.microsoft.com/office/drawing/2014/main" id="{F25DFE42-2B3D-4F54-9A4F-DB74AF34BD85}"/>
              </a:ext>
            </a:extLst>
          </p:cNvPr>
          <p:cNvPicPr>
            <a:picLocks noChangeAspect="1"/>
          </p:cNvPicPr>
          <p:nvPr/>
        </p:nvPicPr>
        <p:blipFill>
          <a:blip r:embed="rId11"/>
          <a:stretch>
            <a:fillRect/>
          </a:stretch>
        </p:blipFill>
        <p:spPr>
          <a:xfrm>
            <a:off x="1199652" y="2971710"/>
            <a:ext cx="5806768" cy="325727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7210679" y="2886855"/>
            <a:ext cx="2592415"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It takes a lot of hard work to produce the products.</a:t>
            </a:r>
            <a:endParaRPr lang="en-US" dirty="0">
              <a:solidFill>
                <a:srgbClr val="9B519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775852"/>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25" name="TextBox 24">
            <a:extLst>
              <a:ext uri="{FF2B5EF4-FFF2-40B4-BE49-F238E27FC236}">
                <a16:creationId xmlns:a16="http://schemas.microsoft.com/office/drawing/2014/main" id="{83CDE7F6-0FBF-4458-896A-6BBDC1AD5662}"/>
              </a:ext>
            </a:extLst>
          </p:cNvPr>
          <p:cNvSpPr txBox="1"/>
          <p:nvPr/>
        </p:nvSpPr>
        <p:spPr>
          <a:xfrm>
            <a:off x="6685077" y="2462192"/>
            <a:ext cx="348441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b="0" i="0" u="none" strike="noStrike" kern="1200" cap="none" spc="0" normalizeH="0" baseline="0" noProof="0" dirty="0">
                <a:ln>
                  <a:noFill/>
                </a:ln>
                <a:solidFill>
                  <a:srgbClr val="9C509F"/>
                </a:solidFill>
                <a:effectLst/>
                <a:uLnTx/>
                <a:uFillTx/>
                <a:latin typeface="Calibri" panose="020F0502020204030204" pitchFamily="34" charset="0"/>
                <a:ea typeface="+mn-ea"/>
                <a:cs typeface="Calibri" panose="020F0502020204030204" pitchFamily="34" charset="0"/>
              </a:rPr>
              <a:t>The HAFOTI shop in Dili showcases all the amazing local products which are eventually sold.</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11" name="Picture 10">
            <a:extLst>
              <a:ext uri="{FF2B5EF4-FFF2-40B4-BE49-F238E27FC236}">
                <a16:creationId xmlns:a16="http://schemas.microsoft.com/office/drawing/2014/main" id="{C29A4D71-93BE-4745-B3B6-21A9A62ADD82}"/>
              </a:ext>
            </a:extLst>
          </p:cNvPr>
          <p:cNvPicPr>
            <a:picLocks noChangeAspect="1"/>
          </p:cNvPicPr>
          <p:nvPr/>
        </p:nvPicPr>
        <p:blipFill>
          <a:blip r:embed="rId7"/>
          <a:stretch>
            <a:fillRect/>
          </a:stretch>
        </p:blipFill>
        <p:spPr>
          <a:xfrm>
            <a:off x="10449953" y="61834"/>
            <a:ext cx="1792379" cy="1054699"/>
          </a:xfrm>
          <a:prstGeom prst="rect">
            <a:avLst/>
          </a:prstGeom>
        </p:spPr>
      </p:pic>
      <p:sp>
        <p:nvSpPr>
          <p:cNvPr id="19" name="TextBox 18">
            <a:extLst>
              <a:ext uri="{FF2B5EF4-FFF2-40B4-BE49-F238E27FC236}">
                <a16:creationId xmlns:a16="http://schemas.microsoft.com/office/drawing/2014/main" id="{F916F3E9-3D84-423A-BC23-5098EE8D627F}"/>
              </a:ext>
            </a:extLst>
          </p:cNvPr>
          <p:cNvSpPr txBox="1"/>
          <p:nvPr/>
        </p:nvSpPr>
        <p:spPr>
          <a:xfrm>
            <a:off x="6099232" y="470202"/>
            <a:ext cx="3239274" cy="646331"/>
          </a:xfrm>
          <a:prstGeom prst="rect">
            <a:avLst/>
          </a:prstGeom>
          <a:noFill/>
        </p:spPr>
        <p:txBody>
          <a:bodyPr wrap="square">
            <a:spAutoFit/>
          </a:bodyPr>
          <a:lstStyle/>
          <a:p>
            <a:r>
              <a:rPr lang="en-NZ" sz="1800" b="0" i="0" u="none" strike="noStrike" baseline="0" dirty="0">
                <a:solidFill>
                  <a:srgbClr val="9B519F"/>
                </a:solidFill>
                <a:latin typeface="Calibri" panose="020F0502020204030204" pitchFamily="34" charset="0"/>
                <a:cs typeface="Calibri" panose="020F0502020204030204" pitchFamily="34" charset="0"/>
              </a:rPr>
              <a:t>Finding new opportunities for selling products is important.  </a:t>
            </a:r>
            <a:endParaRPr lang="en-US" dirty="0">
              <a:solidFill>
                <a:srgbClr val="9B519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D50ED4-742A-430D-9BF1-4DC8F11F4356}"/>
              </a:ext>
            </a:extLst>
          </p:cNvPr>
          <p:cNvPicPr>
            <a:picLocks noChangeAspect="1"/>
          </p:cNvPicPr>
          <p:nvPr/>
        </p:nvPicPr>
        <p:blipFill>
          <a:blip r:embed="rId8"/>
          <a:stretch>
            <a:fillRect/>
          </a:stretch>
        </p:blipFill>
        <p:spPr>
          <a:xfrm>
            <a:off x="1275852" y="465565"/>
            <a:ext cx="4384368" cy="2459390"/>
          </a:xfrm>
          <a:prstGeom prst="rect">
            <a:avLst/>
          </a:prstGeom>
        </p:spPr>
      </p:pic>
      <p:pic>
        <p:nvPicPr>
          <p:cNvPr id="10" name="Picture 9">
            <a:extLst>
              <a:ext uri="{FF2B5EF4-FFF2-40B4-BE49-F238E27FC236}">
                <a16:creationId xmlns:a16="http://schemas.microsoft.com/office/drawing/2014/main" id="{4F9DBE38-95BA-4264-80B1-956A49930BBA}"/>
              </a:ext>
            </a:extLst>
          </p:cNvPr>
          <p:cNvPicPr>
            <a:picLocks noChangeAspect="1"/>
          </p:cNvPicPr>
          <p:nvPr/>
        </p:nvPicPr>
        <p:blipFill>
          <a:blip r:embed="rId9"/>
          <a:stretch>
            <a:fillRect/>
          </a:stretch>
        </p:blipFill>
        <p:spPr>
          <a:xfrm>
            <a:off x="1275851" y="3608518"/>
            <a:ext cx="4384369" cy="2459391"/>
          </a:xfrm>
          <a:prstGeom prst="rect">
            <a:avLst/>
          </a:prstGeom>
        </p:spPr>
      </p:pic>
      <p:pic>
        <p:nvPicPr>
          <p:cNvPr id="15" name="Picture 14">
            <a:extLst>
              <a:ext uri="{FF2B5EF4-FFF2-40B4-BE49-F238E27FC236}">
                <a16:creationId xmlns:a16="http://schemas.microsoft.com/office/drawing/2014/main" id="{0C088E22-34BC-4359-8828-46D2314F1CCC}"/>
              </a:ext>
            </a:extLst>
          </p:cNvPr>
          <p:cNvPicPr>
            <a:picLocks noChangeAspect="1"/>
          </p:cNvPicPr>
          <p:nvPr/>
        </p:nvPicPr>
        <p:blipFill>
          <a:blip r:embed="rId10"/>
          <a:stretch>
            <a:fillRect/>
          </a:stretch>
        </p:blipFill>
        <p:spPr>
          <a:xfrm>
            <a:off x="6378174" y="3608517"/>
            <a:ext cx="4231679" cy="2459391"/>
          </a:xfrm>
          <a:prstGeom prst="rect">
            <a:avLst/>
          </a:prstGeom>
        </p:spPr>
      </p:pic>
    </p:spTree>
    <p:extLst>
      <p:ext uri="{BB962C8B-B14F-4D97-AF65-F5344CB8AC3E}">
        <p14:creationId xmlns:p14="http://schemas.microsoft.com/office/powerpoint/2010/main" val="3477774633"/>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8463" y="417191"/>
            <a:ext cx="8321312" cy="569386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Gospel reading the woman caught doing wrong does not have too many supporters and may have been killed if Jesus had not been in the temple. Jesus disarms the crowd and points out that only those who are perfect should do the judging. No-one met this description except Jesus himself. Yet he was quick to forgive and return the woman’s dignity by giving her another opportunity and a reminder to change her ways.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Like Jesus, HAFOTI restores the dignity of women in Timor-Leste providing them with great opportunities. Many of the women have faced tough challenges in their lives and their connection to HAFOTI provides direction and hope for their future.</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B5BC6A8-AFBC-4550-82C6-5FFC9D44C839}"/>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9" name="Picture 2" descr="Jesus forgives the woman caught in adult - Elizabeth Wang as art print or  hand painted oil.">
            <a:extLst>
              <a:ext uri="{FF2B5EF4-FFF2-40B4-BE49-F238E27FC236}">
                <a16:creationId xmlns:a16="http://schemas.microsoft.com/office/drawing/2014/main" id="{FE87E75A-B686-4237-B94B-4F06F2E4C1A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967612" y="1610770"/>
            <a:ext cx="1826281" cy="1458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D1F7507-F03A-4DA5-B27A-45276226820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3850"/>
          <a:stretch/>
        </p:blipFill>
        <p:spPr>
          <a:xfrm>
            <a:off x="9967612" y="3590521"/>
            <a:ext cx="1826281" cy="1824480"/>
          </a:xfrm>
          <a:prstGeom prst="rect">
            <a:avLst/>
          </a:prstGeom>
        </p:spPr>
      </p:pic>
    </p:spTree>
    <p:extLst>
      <p:ext uri="{BB962C8B-B14F-4D97-AF65-F5344CB8AC3E}">
        <p14:creationId xmlns:p14="http://schemas.microsoft.com/office/powerpoint/2010/main" val="1188751201"/>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8A74C467-FF70-405B-8C2F-172E0CF55161}"/>
              </a:ext>
            </a:extLst>
          </p:cNvPr>
          <p:cNvPicPr>
            <a:picLocks noChangeAspect="1"/>
          </p:cNvPicPr>
          <p:nvPr/>
        </p:nvPicPr>
        <p:blipFill>
          <a:blip r:embed="rId7"/>
          <a:stretch>
            <a:fillRect/>
          </a:stretch>
        </p:blipFill>
        <p:spPr>
          <a:xfrm>
            <a:off x="10449953" y="61834"/>
            <a:ext cx="1792379" cy="1054699"/>
          </a:xfrm>
          <a:prstGeom prst="rect">
            <a:avLst/>
          </a:prstGeom>
        </p:spPr>
      </p:pic>
      <p:pic>
        <p:nvPicPr>
          <p:cNvPr id="15" name="5B5DC0B3-5B85-439F-B0FF-1E6DF366B2DF">
            <a:extLst>
              <a:ext uri="{FF2B5EF4-FFF2-40B4-BE49-F238E27FC236}">
                <a16:creationId xmlns:a16="http://schemas.microsoft.com/office/drawing/2014/main" id="{869B331C-EC7B-4D4F-887A-CF77813103F5}"/>
              </a:ext>
            </a:extLst>
          </p:cNvPr>
          <p:cNvPicPr>
            <a:picLocks noChangeAspect="1" noChangeArrowheads="1"/>
          </p:cNvPicPr>
          <p:nvPr/>
        </p:nvPicPr>
        <p:blipFill>
          <a:blip r:embed="rId8">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4BFBA30-165C-497D-8C8A-B021EC46286F}"/>
              </a:ext>
            </a:extLst>
          </p:cNvPr>
          <p:cNvPicPr>
            <a:picLocks noChangeAspect="1"/>
          </p:cNvPicPr>
          <p:nvPr/>
        </p:nvPicPr>
        <p:blipFill>
          <a:blip r:embed="rId9"/>
          <a:stretch>
            <a:fillRect/>
          </a:stretch>
        </p:blipFill>
        <p:spPr>
          <a:xfrm>
            <a:off x="2254243" y="1660144"/>
            <a:ext cx="8925318" cy="3706689"/>
          </a:xfrm>
          <a:prstGeom prst="rect">
            <a:avLst/>
          </a:prstGeom>
        </p:spPr>
      </p:pic>
    </p:spTree>
    <p:extLst>
      <p:ext uri="{BB962C8B-B14F-4D97-AF65-F5344CB8AC3E}">
        <p14:creationId xmlns:p14="http://schemas.microsoft.com/office/powerpoint/2010/main" val="422803195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557944" y="1720840"/>
            <a:ext cx="5836850"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Register today for the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6"/>
              </a:rPr>
              <a:t>Caritas Challenge</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as senior leaders organise a fun day for all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students at your school.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You may choose to focus on a Sweat </a:t>
            </a:r>
            <a:r>
              <a:rPr lang="en-NZ" sz="2400" dirty="0">
                <a:solidFill>
                  <a:prstClr val="black"/>
                </a:solidFill>
                <a:latin typeface="Calibri" panose="020F0502020204030204" pitchFamily="34" charset="0"/>
                <a:cs typeface="Calibri" panose="020F0502020204030204" pitchFamily="34" charset="0"/>
              </a:rPr>
              <a:t>I</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 activity for students to understand that many around the world (like the HAFOTI women) have to work very hard to just have enough each day.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B457D4E7-BC2D-4976-9CCA-5F3D2249D570}"/>
              </a:ext>
            </a:extLst>
          </p:cNvPr>
          <p:cNvPicPr>
            <a:picLocks noChangeAspect="1"/>
          </p:cNvPicPr>
          <p:nvPr/>
        </p:nvPicPr>
        <p:blipFill>
          <a:blip r:embed="rId8"/>
          <a:stretch>
            <a:fillRect/>
          </a:stretch>
        </p:blipFill>
        <p:spPr>
          <a:xfrm>
            <a:off x="10449953" y="61834"/>
            <a:ext cx="1792379" cy="1054699"/>
          </a:xfrm>
          <a:prstGeom prst="rect">
            <a:avLst/>
          </a:prstGeom>
        </p:spPr>
      </p:pic>
      <p:pic>
        <p:nvPicPr>
          <p:cNvPr id="9" name="Picture 8" descr="Shape, arrow&#10;&#10;Description automatically generated">
            <a:hlinkClick r:id="rId6"/>
            <a:extLst>
              <a:ext uri="{FF2B5EF4-FFF2-40B4-BE49-F238E27FC236}">
                <a16:creationId xmlns:a16="http://schemas.microsoft.com/office/drawing/2014/main" id="{3C9B1171-F0CF-4F3A-BDE6-11217032BD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9727" y="1551461"/>
            <a:ext cx="3866393" cy="3866393"/>
          </a:xfrm>
          <a:prstGeom prst="rect">
            <a:avLst/>
          </a:prstGeom>
        </p:spPr>
      </p:pic>
    </p:spTree>
    <p:extLst>
      <p:ext uri="{BB962C8B-B14F-4D97-AF65-F5344CB8AC3E}">
        <p14:creationId xmlns:p14="http://schemas.microsoft.com/office/powerpoint/2010/main" val="372831629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E3FE91D0-C8E9-4257-A11E-9B7CDAEDB285}"/>
              </a:ext>
            </a:extLst>
          </p:cNvPr>
          <p:cNvPicPr>
            <a:picLocks noChangeAspect="1"/>
          </p:cNvPicPr>
          <p:nvPr/>
        </p:nvPicPr>
        <p:blipFill>
          <a:blip r:embed="rId8"/>
          <a:stretch>
            <a:fillRect/>
          </a:stretch>
        </p:blipFill>
        <p:spPr>
          <a:xfrm>
            <a:off x="10449953" y="61834"/>
            <a:ext cx="1792379" cy="1054699"/>
          </a:xfrm>
          <a:prstGeom prst="rect">
            <a:avLst/>
          </a:prstGeom>
        </p:spPr>
      </p:pic>
      <p:grpSp>
        <p:nvGrpSpPr>
          <p:cNvPr id="3" name="Group 2">
            <a:extLst>
              <a:ext uri="{FF2B5EF4-FFF2-40B4-BE49-F238E27FC236}">
                <a16:creationId xmlns:a16="http://schemas.microsoft.com/office/drawing/2014/main" id="{6D25FAC6-5C88-4864-8DC6-2078B9EF723E}"/>
              </a:ext>
            </a:extLst>
          </p:cNvPr>
          <p:cNvGrpSpPr/>
          <p:nvPr/>
        </p:nvGrpSpPr>
        <p:grpSpPr>
          <a:xfrm>
            <a:off x="1286052" y="2476500"/>
            <a:ext cx="10455661" cy="2061137"/>
            <a:chOff x="1286052" y="2476500"/>
            <a:chExt cx="10455661" cy="2061137"/>
          </a:xfrm>
        </p:grpSpPr>
        <p:pic>
          <p:nvPicPr>
            <p:cNvPr id="4" name="Picture 3">
              <a:extLst>
                <a:ext uri="{FF2B5EF4-FFF2-40B4-BE49-F238E27FC236}">
                  <a16:creationId xmlns:a16="http://schemas.microsoft.com/office/drawing/2014/main" id="{5CDB55A6-CB0B-462F-B041-97EA65DB92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86052" y="2476500"/>
              <a:ext cx="10455661" cy="2061137"/>
            </a:xfrm>
            <a:prstGeom prst="rect">
              <a:avLst/>
            </a:prstGeom>
          </p:spPr>
        </p:pic>
        <p:pic>
          <p:nvPicPr>
            <p:cNvPr id="15" name="Picture 14">
              <a:extLst>
                <a:ext uri="{FF2B5EF4-FFF2-40B4-BE49-F238E27FC236}">
                  <a16:creationId xmlns:a16="http://schemas.microsoft.com/office/drawing/2014/main" id="{5857D0B8-AD6F-4039-AECE-B81CC4015B7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49266" y="2925417"/>
              <a:ext cx="295031" cy="331186"/>
            </a:xfrm>
            <a:prstGeom prst="rect">
              <a:avLst/>
            </a:prstGeom>
          </p:spPr>
        </p:pic>
      </p:grpSp>
      <p:pic>
        <p:nvPicPr>
          <p:cNvPr id="17" name="Picture 16">
            <a:extLst>
              <a:ext uri="{FF2B5EF4-FFF2-40B4-BE49-F238E27FC236}">
                <a16:creationId xmlns:a16="http://schemas.microsoft.com/office/drawing/2014/main" id="{2A06FB35-4466-4584-AE58-1DF21D45D9C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764993" y="4542862"/>
            <a:ext cx="1194920" cy="1806570"/>
          </a:xfrm>
          <a:prstGeom prst="rect">
            <a:avLst/>
          </a:prstGeom>
        </p:spPr>
      </p:pic>
      <p:pic>
        <p:nvPicPr>
          <p:cNvPr id="18" name="Picture 17">
            <a:hlinkClick r:id="rId12"/>
            <a:extLst>
              <a:ext uri="{FF2B5EF4-FFF2-40B4-BE49-F238E27FC236}">
                <a16:creationId xmlns:a16="http://schemas.microsoft.com/office/drawing/2014/main" id="{E81E4188-9E91-4B89-B330-FE1417F84A2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054352" y="4649748"/>
            <a:ext cx="2940548" cy="164948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D639A837-5C5D-4214-922A-7F44D40267A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135932" y="270854"/>
            <a:ext cx="2527300" cy="1905000"/>
          </a:xfrm>
          <a:prstGeom prst="rect">
            <a:avLst/>
          </a:prstGeom>
        </p:spPr>
      </p:pic>
    </p:spTree>
    <p:extLst>
      <p:ext uri="{BB962C8B-B14F-4D97-AF65-F5344CB8AC3E}">
        <p14:creationId xmlns:p14="http://schemas.microsoft.com/office/powerpoint/2010/main" val="1470743986"/>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E7FEB-60CD-4EBC-B382-786BA26A253C}"/>
              </a:ext>
            </a:extLst>
          </p:cNvPr>
          <p:cNvPicPr>
            <a:picLocks noChangeAspect="1"/>
          </p:cNvPicPr>
          <p:nvPr/>
        </p:nvPicPr>
        <p:blipFill>
          <a:blip r:embed="rId3"/>
          <a:stretch>
            <a:fillRect/>
          </a:stretch>
        </p:blipFill>
        <p:spPr>
          <a:xfrm>
            <a:off x="6838950" y="3248025"/>
            <a:ext cx="5353050" cy="3609975"/>
          </a:xfrm>
          <a:prstGeom prst="rect">
            <a:avLst/>
          </a:prstGeom>
        </p:spPr>
      </p:pic>
      <p:sp>
        <p:nvSpPr>
          <p:cNvPr id="6" name="Flowchart: Delay 5">
            <a:extLst>
              <a:ext uri="{FF2B5EF4-FFF2-40B4-BE49-F238E27FC236}">
                <a16:creationId xmlns:a16="http://schemas.microsoft.com/office/drawing/2014/main" id="{88EB4C8D-AB92-4CA2-9EF0-ABEAF8F3F76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F806FC-3BB1-4B12-A7D2-1DE2A2F41E11}"/>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E02432-C13C-418B-BDED-B9A877D9A24B}"/>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C62D43-10E9-4B65-AD69-60ACC3EE0543}"/>
              </a:ext>
            </a:extLst>
          </p:cNvPr>
          <p:cNvPicPr>
            <a:picLocks noChangeAspect="1"/>
          </p:cNvPicPr>
          <p:nvPr/>
        </p:nvPicPr>
        <p:blipFill>
          <a:blip r:embed="rId4"/>
          <a:stretch>
            <a:fillRect/>
          </a:stretch>
        </p:blipFill>
        <p:spPr>
          <a:xfrm>
            <a:off x="10444071" y="65977"/>
            <a:ext cx="1792379" cy="1054699"/>
          </a:xfrm>
          <a:prstGeom prst="rect">
            <a:avLst/>
          </a:prstGeom>
        </p:spPr>
      </p:pic>
      <p:pic>
        <p:nvPicPr>
          <p:cNvPr id="7" name="Picture 6">
            <a:extLst>
              <a:ext uri="{FF2B5EF4-FFF2-40B4-BE49-F238E27FC236}">
                <a16:creationId xmlns:a16="http://schemas.microsoft.com/office/drawing/2014/main" id="{FD68AEFD-0C8B-41AD-A851-8AB0DD6CE344}"/>
              </a:ext>
            </a:extLst>
          </p:cNvPr>
          <p:cNvPicPr>
            <a:picLocks noChangeAspect="1"/>
          </p:cNvPicPr>
          <p:nvPr/>
        </p:nvPicPr>
        <p:blipFill>
          <a:blip r:embed="rId5"/>
          <a:stretch>
            <a:fillRect/>
          </a:stretch>
        </p:blipFill>
        <p:spPr>
          <a:xfrm>
            <a:off x="878838" y="1120676"/>
            <a:ext cx="8675360" cy="2615411"/>
          </a:xfrm>
          <a:prstGeom prst="rect">
            <a:avLst/>
          </a:prstGeom>
        </p:spPr>
      </p:pic>
      <p:pic>
        <p:nvPicPr>
          <p:cNvPr id="10" name="Picture 9">
            <a:extLst>
              <a:ext uri="{FF2B5EF4-FFF2-40B4-BE49-F238E27FC236}">
                <a16:creationId xmlns:a16="http://schemas.microsoft.com/office/drawing/2014/main" id="{6B498CC4-79DA-4453-8D14-585D6AE679F3}"/>
              </a:ext>
            </a:extLst>
          </p:cNvPr>
          <p:cNvPicPr>
            <a:picLocks noChangeAspect="1"/>
          </p:cNvPicPr>
          <p:nvPr/>
        </p:nvPicPr>
        <p:blipFill>
          <a:blip r:embed="rId6"/>
          <a:stretch>
            <a:fillRect/>
          </a:stretch>
        </p:blipFill>
        <p:spPr>
          <a:xfrm>
            <a:off x="1029449" y="5766721"/>
            <a:ext cx="6145301" cy="493819"/>
          </a:xfrm>
          <a:prstGeom prst="rect">
            <a:avLst/>
          </a:prstGeom>
        </p:spPr>
      </p:pic>
    </p:spTree>
    <p:extLst>
      <p:ext uri="{BB962C8B-B14F-4D97-AF65-F5344CB8AC3E}">
        <p14:creationId xmlns:p14="http://schemas.microsoft.com/office/powerpoint/2010/main" val="2630591235"/>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3992" y="775450"/>
            <a:ext cx="8031983" cy="50783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Atua o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NZ"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whakaaroha</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God of mercy, we thank you for the sacrifice of your Son, our Saviour, Jesus Christ. Help us to be compassionate and merciful as you are compassionate and merciful. Help us to see how we might show compassion to those most in need. We make our prayer through Christ our Lord</a:t>
            </a:r>
            <a:r>
              <a:rPr lang="en-NZ" sz="3600" dirty="0">
                <a:solidFill>
                  <a:prstClr val="black"/>
                </a:solidFill>
                <a:latin typeface="Calibri" panose="020F0502020204030204" pitchFamily="34" charset="0"/>
                <a:cs typeface="Calibri" panose="020F0502020204030204" pitchFamily="34" charset="0"/>
              </a:rPr>
              <a:t>.</a:t>
            </a: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Amene.</a:t>
            </a: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pic>
        <p:nvPicPr>
          <p:cNvPr id="15" name="Picture 2" descr="Simple Circled Home Icon Icons PNG - Free PNG and Icons Downloads">
            <a:hlinkClick r:id="rId4" action="ppaction://hlinksldjump"/>
            <a:extLst>
              <a:ext uri="{FF2B5EF4-FFF2-40B4-BE49-F238E27FC236}">
                <a16:creationId xmlns:a16="http://schemas.microsoft.com/office/drawing/2014/main" id="{A3609E4A-D642-464E-85FC-96968D0771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6D0568-3C91-4A6F-96C6-C78478A0393B}"/>
              </a:ext>
            </a:extLst>
          </p:cNvPr>
          <p:cNvPicPr>
            <a:picLocks noChangeAspect="1"/>
          </p:cNvPicPr>
          <p:nvPr/>
        </p:nvPicPr>
        <p:blipFill>
          <a:blip r:embed="rId6"/>
          <a:stretch>
            <a:fillRect/>
          </a:stretch>
        </p:blipFill>
        <p:spPr>
          <a:xfrm>
            <a:off x="-133775" y="54540"/>
            <a:ext cx="1121761" cy="6328196"/>
          </a:xfrm>
          <a:prstGeom prst="rect">
            <a:avLst/>
          </a:prstGeom>
        </p:spPr>
      </p:pic>
      <p:pic>
        <p:nvPicPr>
          <p:cNvPr id="11" name="Picture 10">
            <a:extLst>
              <a:ext uri="{FF2B5EF4-FFF2-40B4-BE49-F238E27FC236}">
                <a16:creationId xmlns:a16="http://schemas.microsoft.com/office/drawing/2014/main" id="{AEF09C29-DA8E-47B5-9F52-D0A8B9D338A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D06CE93E-7A91-45C2-8EC8-C6FA475CE2E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74879" y="2403975"/>
            <a:ext cx="1828734" cy="1821262"/>
          </a:xfrm>
          <a:prstGeom prst="rect">
            <a:avLst/>
          </a:prstGeom>
        </p:spPr>
      </p:pic>
    </p:spTree>
    <p:extLst>
      <p:ext uri="{BB962C8B-B14F-4D97-AF65-F5344CB8AC3E}">
        <p14:creationId xmlns:p14="http://schemas.microsoft.com/office/powerpoint/2010/main" val="2848193273"/>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900155" y="2004669"/>
            <a:ext cx="8776385"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is the culmination of Lent, as we remember the sacrifice of Christ on the cross. The manner of Jesus’ death is unjust and horrific but it is the reality of the resurrection that brings hope, peace and life anew. Jesus, as the ultimate peacemaker, gave us the greatest gift of all – overcoming sin and death.</a:t>
            </a: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2C0A8471-29D8-45CC-B247-E323526FE499}"/>
              </a:ext>
            </a:extLst>
          </p:cNvPr>
          <p:cNvPicPr>
            <a:picLocks noChangeAspect="1"/>
          </p:cNvPicPr>
          <p:nvPr/>
        </p:nvPicPr>
        <p:blipFill>
          <a:blip r:embed="rId6"/>
          <a:stretch>
            <a:fillRect/>
          </a:stretch>
        </p:blipFill>
        <p:spPr>
          <a:xfrm>
            <a:off x="-111764" y="38100"/>
            <a:ext cx="1121761" cy="6340390"/>
          </a:xfrm>
          <a:prstGeom prst="rect">
            <a:avLst/>
          </a:prstGeom>
        </p:spPr>
      </p:pic>
      <p:pic>
        <p:nvPicPr>
          <p:cNvPr id="12" name="Picture 11">
            <a:extLst>
              <a:ext uri="{FF2B5EF4-FFF2-40B4-BE49-F238E27FC236}">
                <a16:creationId xmlns:a16="http://schemas.microsoft.com/office/drawing/2014/main" id="{AAB0B73B-1EE1-423B-BDA0-9285689E2810}"/>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DC8C2EA-7C8D-4CF6-B4E6-086122228AB7}"/>
              </a:ext>
            </a:extLst>
          </p:cNvPr>
          <p:cNvPicPr>
            <a:picLocks noChangeAspect="1"/>
          </p:cNvPicPr>
          <p:nvPr/>
        </p:nvPicPr>
        <p:blipFill>
          <a:blip r:embed="rId8"/>
          <a:stretch>
            <a:fillRect/>
          </a:stretch>
        </p:blipFill>
        <p:spPr>
          <a:xfrm>
            <a:off x="1618996" y="340317"/>
            <a:ext cx="8413209" cy="1664352"/>
          </a:xfrm>
          <a:prstGeom prst="rect">
            <a:avLst/>
          </a:prstGeom>
        </p:spPr>
      </p:pic>
    </p:spTree>
    <p:extLst>
      <p:ext uri="{BB962C8B-B14F-4D97-AF65-F5344CB8AC3E}">
        <p14:creationId xmlns:p14="http://schemas.microsoft.com/office/powerpoint/2010/main" val="2107808355"/>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BF8608DC-5090-4A1A-A278-E7D1AD482739}"/>
              </a:ext>
            </a:extLst>
          </p:cNvPr>
          <p:cNvSpPr/>
          <p:nvPr/>
        </p:nvSpPr>
        <p:spPr>
          <a:xfrm>
            <a:off x="1800220" y="933050"/>
            <a:ext cx="4541603" cy="648185"/>
          </a:xfrm>
          <a:prstGeom prst="roundRect">
            <a:avLst/>
          </a:prstGeom>
          <a:solidFill>
            <a:srgbClr val="9B51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678037" y="1634829"/>
            <a:ext cx="10241530"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the place called The Skull, Jesus is crucified along with two criminals.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says, “Father, forgive them; for they do not know what they are doing.”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soldiers cast lots to divide his clothing while the crowd watch.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Leaders and soldiers challenge Jesus to save himself if he is indeed the Messiah.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 inscription was placed over him saying, ‘This is the King of the Jews.’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One of the criminals yelled at Jesus and said, “Are you not the Messiah? Save yourself and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other criminal rebuked him and reminded him that they were getting what they deserved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what they had done, but Jesus had done nothing wrong.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 then asked Jesus to remember him when Jesus came into his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replied, “Truly I tell you, today you will be with me in Paradise.”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Darkness then came over the land from midday to three in the afternoon.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curtain of the temple was torn in two and Jesus cried out with his last breath, “Father, into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hands I commend my spirit.”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centurion seeing this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firsthand</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knew that Jesus was innocent and praised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crowds that had gathered returned home beating their breasts.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Jesus’ friends, including the women from Galilee, stood watching at a distance.</a:t>
            </a:r>
            <a:endParaRPr kumimoji="0" lang="en-NZ"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7" name="TextBox 16">
            <a:hlinkClick r:id="rId2"/>
            <a:extLst>
              <a:ext uri="{FF2B5EF4-FFF2-40B4-BE49-F238E27FC236}">
                <a16:creationId xmlns:a16="http://schemas.microsoft.com/office/drawing/2014/main" id="{9C99F97B-69DF-46D4-931A-7D8BFF8BD305}"/>
              </a:ext>
            </a:extLst>
          </p:cNvPr>
          <p:cNvSpPr txBox="1"/>
          <p:nvPr/>
        </p:nvSpPr>
        <p:spPr>
          <a:xfrm>
            <a:off x="1926330" y="1085850"/>
            <a:ext cx="441549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Read the full Gospel reading by clicking here</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79B7FBC0-9350-4DF5-8A6E-DDFB5B598C38}"/>
              </a:ext>
            </a:extLst>
          </p:cNvPr>
          <p:cNvPicPr>
            <a:picLocks noChangeAspect="1"/>
          </p:cNvPicPr>
          <p:nvPr/>
        </p:nvPicPr>
        <p:blipFill>
          <a:blip r:embed="rId7"/>
          <a:stretch>
            <a:fillRect/>
          </a:stretch>
        </p:blipFill>
        <p:spPr>
          <a:xfrm>
            <a:off x="-61414" y="68305"/>
            <a:ext cx="1194920" cy="6340390"/>
          </a:xfrm>
          <a:prstGeom prst="rect">
            <a:avLst/>
          </a:prstGeom>
        </p:spPr>
      </p:pic>
      <p:pic>
        <p:nvPicPr>
          <p:cNvPr id="18" name="Picture 17">
            <a:extLst>
              <a:ext uri="{FF2B5EF4-FFF2-40B4-BE49-F238E27FC236}">
                <a16:creationId xmlns:a16="http://schemas.microsoft.com/office/drawing/2014/main" id="{31ECAE3D-A9FA-4A2F-831C-722D38AB419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267B2276-4B18-4A02-9F60-5FBB11826066}"/>
              </a:ext>
            </a:extLst>
          </p:cNvPr>
          <p:cNvPicPr>
            <a:picLocks noChangeAspect="1"/>
          </p:cNvPicPr>
          <p:nvPr/>
        </p:nvPicPr>
        <p:blipFill>
          <a:blip r:embed="rId9"/>
          <a:stretch>
            <a:fillRect/>
          </a:stretch>
        </p:blipFill>
        <p:spPr>
          <a:xfrm>
            <a:off x="2044432" y="-35316"/>
            <a:ext cx="4078577" cy="1176630"/>
          </a:xfrm>
          <a:prstGeom prst="rect">
            <a:avLst/>
          </a:prstGeom>
        </p:spPr>
      </p:pic>
      <p:pic>
        <p:nvPicPr>
          <p:cNvPr id="8" name="Picture 7">
            <a:extLst>
              <a:ext uri="{FF2B5EF4-FFF2-40B4-BE49-F238E27FC236}">
                <a16:creationId xmlns:a16="http://schemas.microsoft.com/office/drawing/2014/main" id="{15A68145-F755-4164-A9CB-1178D34E1A90}"/>
              </a:ext>
            </a:extLst>
          </p:cNvPr>
          <p:cNvPicPr>
            <a:picLocks noChangeAspect="1"/>
          </p:cNvPicPr>
          <p:nvPr/>
        </p:nvPicPr>
        <p:blipFill>
          <a:blip r:embed="rId10"/>
          <a:stretch>
            <a:fillRect/>
          </a:stretch>
        </p:blipFill>
        <p:spPr>
          <a:xfrm>
            <a:off x="7293973" y="194536"/>
            <a:ext cx="2159969" cy="1465693"/>
          </a:xfrm>
          <a:prstGeom prst="rect">
            <a:avLst/>
          </a:prstGeom>
        </p:spPr>
      </p:pic>
    </p:spTree>
    <p:extLst>
      <p:ext uri="{BB962C8B-B14F-4D97-AF65-F5344CB8AC3E}">
        <p14:creationId xmlns:p14="http://schemas.microsoft.com/office/powerpoint/2010/main" val="31400712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06F525-E385-40B4-8CC5-EBAC636B7633}"/>
              </a:ext>
            </a:extLst>
          </p:cNvPr>
          <p:cNvSpPr txBox="1"/>
          <p:nvPr/>
        </p:nvSpPr>
        <p:spPr>
          <a:xfrm>
            <a:off x="1462083" y="2186871"/>
            <a:ext cx="10241530" cy="3785652"/>
          </a:xfrm>
          <a:prstGeom prst="rect">
            <a:avLst/>
          </a:prstGeom>
          <a:noFill/>
        </p:spPr>
        <p:txBody>
          <a:bodyPr wrap="square">
            <a:spAutoFit/>
          </a:bodyPr>
          <a:lstStyle/>
          <a:p>
            <a:pPr algn="l"/>
            <a:r>
              <a:rPr lang="en-NZ" sz="2400" b="0" i="0" u="none" strike="noStrike" baseline="0" dirty="0">
                <a:latin typeface="Calibri" panose="020F0502020204030204" pitchFamily="34" charset="0"/>
                <a:cs typeface="Calibri" panose="020F0502020204030204" pitchFamily="34" charset="0"/>
              </a:rPr>
              <a:t>Caritas supports Lujan Home for Girls in Vanimo, Papua New Guinea. This refuge home run by the SSVM Sisters look after around 30 girls as young as two years old. They operate the Home like a family caring for the girls like they are their own. Security and food are two of the largest expenses which Caritas supports. Malnutrition is a significant issue in Papua New Guinea, so the Home aims to not only provide the girls with nutritionally balanced and varied diets, but also to teach the girls about nutrition and cooking so that they can bring these skills back to their families and communities when they leave the Home.</a:t>
            </a:r>
          </a:p>
          <a:p>
            <a:pPr algn="l"/>
            <a:endParaRPr lang="en-NZ" sz="2400" b="0" i="0" u="none" strike="noStrike" baseline="0" dirty="0">
              <a:latin typeface="Calibri" panose="020F0502020204030204" pitchFamily="34" charset="0"/>
              <a:cs typeface="Calibri" panose="020F0502020204030204" pitchFamily="34" charset="0"/>
            </a:endParaRPr>
          </a:p>
          <a:p>
            <a:pPr algn="l"/>
            <a:r>
              <a:rPr lang="en-NZ" sz="2400" b="0" i="0" u="none" strike="noStrike" baseline="0" dirty="0">
                <a:latin typeface="Calibri" panose="020F0502020204030204" pitchFamily="34" charset="0"/>
                <a:cs typeface="Calibri" panose="020F0502020204030204" pitchFamily="34" charset="0"/>
              </a:rPr>
              <a:t>Check out recent images from Lujan Home on the following slides. </a:t>
            </a:r>
            <a:endParaRPr lang="en-NZ" sz="4400" dirty="0">
              <a:latin typeface="Calibri" panose="020F0502020204030204" pitchFamily="34" charset="0"/>
              <a:cs typeface="Calibri" panose="020F0502020204030204" pitchFamily="34" charset="0"/>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6"/>
          <a:stretch>
            <a:fillRect/>
          </a:stretch>
        </p:blipFill>
        <p:spPr>
          <a:xfrm>
            <a:off x="-125799" y="-82017"/>
            <a:ext cx="1127858" cy="6651312"/>
          </a:xfrm>
          <a:prstGeom prst="rect">
            <a:avLst/>
          </a:prstGeom>
        </p:spPr>
      </p:pic>
      <p:pic>
        <p:nvPicPr>
          <p:cNvPr id="21" name="Picture 20">
            <a:extLst>
              <a:ext uri="{FF2B5EF4-FFF2-40B4-BE49-F238E27FC236}">
                <a16:creationId xmlns:a16="http://schemas.microsoft.com/office/drawing/2014/main" id="{B2836ACE-DCF2-4506-B52F-B77C16DB521B}"/>
              </a:ext>
            </a:extLst>
          </p:cNvPr>
          <p:cNvPicPr>
            <a:picLocks noChangeAspect="1"/>
          </p:cNvPicPr>
          <p:nvPr/>
        </p:nvPicPr>
        <p:blipFill>
          <a:blip r:embed="rId7"/>
          <a:stretch>
            <a:fillRect/>
          </a:stretch>
        </p:blipFill>
        <p:spPr>
          <a:xfrm>
            <a:off x="10501221" y="-312"/>
            <a:ext cx="1792379" cy="1054699"/>
          </a:xfrm>
          <a:prstGeom prst="rect">
            <a:avLst/>
          </a:prstGeom>
        </p:spPr>
      </p:pic>
      <p:pic>
        <p:nvPicPr>
          <p:cNvPr id="2" name="Picture 1">
            <a:extLst>
              <a:ext uri="{FF2B5EF4-FFF2-40B4-BE49-F238E27FC236}">
                <a16:creationId xmlns:a16="http://schemas.microsoft.com/office/drawing/2014/main" id="{873D9644-3041-4EE8-A146-A15488855FFB}"/>
              </a:ext>
            </a:extLst>
          </p:cNvPr>
          <p:cNvPicPr>
            <a:picLocks noChangeAspect="1"/>
          </p:cNvPicPr>
          <p:nvPr/>
        </p:nvPicPr>
        <p:blipFill>
          <a:blip r:embed="rId8"/>
          <a:stretch>
            <a:fillRect/>
          </a:stretch>
        </p:blipFill>
        <p:spPr>
          <a:xfrm>
            <a:off x="1249782" y="351934"/>
            <a:ext cx="8504657" cy="1761897"/>
          </a:xfrm>
          <a:prstGeom prst="rect">
            <a:avLst/>
          </a:prstGeom>
        </p:spPr>
      </p:pic>
    </p:spTree>
    <p:extLst>
      <p:ext uri="{BB962C8B-B14F-4D97-AF65-F5344CB8AC3E}">
        <p14:creationId xmlns:p14="http://schemas.microsoft.com/office/powerpoint/2010/main" val="372283375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8906F525-E385-40B4-8CC5-EBAC636B7633}"/>
              </a:ext>
            </a:extLst>
          </p:cNvPr>
          <p:cNvSpPr txBox="1"/>
          <p:nvPr/>
        </p:nvSpPr>
        <p:spPr>
          <a:xfrm>
            <a:off x="1739835" y="2368151"/>
            <a:ext cx="7308915"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Holy Week provides the perfect opportunity for following the Stations of the Cross to remember Jesus’ journey to the cross.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ways this activity can be organised. The Caritas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slides</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designed to help large groups or small groups follow the stations together one after the other from the same location. These slides can also be printed and left in different locations for students to move between if that is more helpful.</a:t>
            </a:r>
            <a:endParaRPr kumimoji="0" lang="en-NZ"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9" name="Picture 18">
            <a:extLst>
              <a:ext uri="{FF2B5EF4-FFF2-40B4-BE49-F238E27FC236}">
                <a16:creationId xmlns:a16="http://schemas.microsoft.com/office/drawing/2014/main" id="{E732431E-93D8-450A-86F3-F3CFBF5F9AD0}"/>
              </a:ext>
            </a:extLst>
          </p:cNvPr>
          <p:cNvPicPr>
            <a:picLocks noChangeAspect="1"/>
          </p:cNvPicPr>
          <p:nvPr/>
        </p:nvPicPr>
        <p:blipFill>
          <a:blip r:embed="rId7"/>
          <a:stretch>
            <a:fillRect/>
          </a:stretch>
        </p:blipFill>
        <p:spPr>
          <a:xfrm>
            <a:off x="-125799" y="-82017"/>
            <a:ext cx="1127858" cy="6651312"/>
          </a:xfrm>
          <a:prstGeom prst="rect">
            <a:avLst/>
          </a:prstGeom>
        </p:spPr>
      </p:pic>
      <p:pic>
        <p:nvPicPr>
          <p:cNvPr id="12" name="Picture 11">
            <a:extLst>
              <a:ext uri="{FF2B5EF4-FFF2-40B4-BE49-F238E27FC236}">
                <a16:creationId xmlns:a16="http://schemas.microsoft.com/office/drawing/2014/main" id="{183F37E2-E0D9-4E43-8C47-AA25A3B47FC9}"/>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2" name="Picture 1">
            <a:extLst>
              <a:ext uri="{FF2B5EF4-FFF2-40B4-BE49-F238E27FC236}">
                <a16:creationId xmlns:a16="http://schemas.microsoft.com/office/drawing/2014/main" id="{131BC8BA-E6E2-43A3-99CB-C0B198FF5EFA}"/>
              </a:ext>
            </a:extLst>
          </p:cNvPr>
          <p:cNvPicPr>
            <a:picLocks noChangeAspect="1"/>
          </p:cNvPicPr>
          <p:nvPr/>
        </p:nvPicPr>
        <p:blipFill>
          <a:blip r:embed="rId9"/>
          <a:stretch>
            <a:fillRect/>
          </a:stretch>
        </p:blipFill>
        <p:spPr>
          <a:xfrm>
            <a:off x="1484817" y="593326"/>
            <a:ext cx="8504657" cy="1761897"/>
          </a:xfrm>
          <a:prstGeom prst="rect">
            <a:avLst/>
          </a:prstGeom>
        </p:spPr>
      </p:pic>
      <p:pic>
        <p:nvPicPr>
          <p:cNvPr id="4" name="Picture 3">
            <a:hlinkClick r:id="rId2"/>
            <a:extLst>
              <a:ext uri="{FF2B5EF4-FFF2-40B4-BE49-F238E27FC236}">
                <a16:creationId xmlns:a16="http://schemas.microsoft.com/office/drawing/2014/main" id="{4AAC47B6-FE0D-494E-AAF8-1D4A0D6762F6}"/>
              </a:ext>
            </a:extLst>
          </p:cNvPr>
          <p:cNvPicPr>
            <a:picLocks noChangeAspect="1"/>
          </p:cNvPicPr>
          <p:nvPr/>
        </p:nvPicPr>
        <p:blipFill>
          <a:blip r:embed="rId10"/>
          <a:stretch>
            <a:fillRect/>
          </a:stretch>
        </p:blipFill>
        <p:spPr>
          <a:xfrm>
            <a:off x="9119776" y="3203114"/>
            <a:ext cx="2831579" cy="1588106"/>
          </a:xfrm>
          <a:prstGeom prst="rect">
            <a:avLst/>
          </a:prstGeom>
        </p:spPr>
      </p:pic>
    </p:spTree>
    <p:extLst>
      <p:ext uri="{BB962C8B-B14F-4D97-AF65-F5344CB8AC3E}">
        <p14:creationId xmlns:p14="http://schemas.microsoft.com/office/powerpoint/2010/main" val="319038258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24660"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28" name="Picture 27">
            <a:extLst>
              <a:ext uri="{FF2B5EF4-FFF2-40B4-BE49-F238E27FC236}">
                <a16:creationId xmlns:a16="http://schemas.microsoft.com/office/drawing/2014/main" id="{2E679B17-6DD6-47E9-8659-C9C17EFF4E97}"/>
              </a:ext>
            </a:extLst>
          </p:cNvPr>
          <p:cNvPicPr>
            <a:picLocks noChangeAspect="1"/>
          </p:cNvPicPr>
          <p:nvPr/>
        </p:nvPicPr>
        <p:blipFill>
          <a:blip r:embed="rId6"/>
          <a:stretch>
            <a:fillRect/>
          </a:stretch>
        </p:blipFill>
        <p:spPr>
          <a:xfrm>
            <a:off x="-132465" y="-78131"/>
            <a:ext cx="1127858" cy="6651312"/>
          </a:xfrm>
          <a:prstGeom prst="rect">
            <a:avLst/>
          </a:prstGeom>
        </p:spPr>
      </p:pic>
      <p:pic>
        <p:nvPicPr>
          <p:cNvPr id="3" name="Picture 2">
            <a:extLst>
              <a:ext uri="{FF2B5EF4-FFF2-40B4-BE49-F238E27FC236}">
                <a16:creationId xmlns:a16="http://schemas.microsoft.com/office/drawing/2014/main" id="{DC0B53E5-7FD1-4D6E-808A-0935EDCF9BC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84692" y="881698"/>
            <a:ext cx="8395823" cy="5319178"/>
          </a:xfrm>
          <a:prstGeom prst="rect">
            <a:avLst/>
          </a:prstGeom>
        </p:spPr>
      </p:pic>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1" name="Picture 10">
            <a:extLst>
              <a:ext uri="{FF2B5EF4-FFF2-40B4-BE49-F238E27FC236}">
                <a16:creationId xmlns:a16="http://schemas.microsoft.com/office/drawing/2014/main" id="{FDB391CD-558C-44E9-B468-DFDC00A92CA7}"/>
              </a:ext>
            </a:extLst>
          </p:cNvPr>
          <p:cNvPicPr>
            <a:picLocks noChangeAspect="1"/>
          </p:cNvPicPr>
          <p:nvPr/>
        </p:nvPicPr>
        <p:blipFill>
          <a:blip r:embed="rId8"/>
          <a:stretch>
            <a:fillRect/>
          </a:stretch>
        </p:blipFill>
        <p:spPr>
          <a:xfrm>
            <a:off x="10444071" y="65977"/>
            <a:ext cx="1792379" cy="1054699"/>
          </a:xfrm>
          <a:prstGeom prst="rect">
            <a:avLst/>
          </a:prstGeom>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5" name="Picture 14">
            <a:extLst>
              <a:ext uri="{FF2B5EF4-FFF2-40B4-BE49-F238E27FC236}">
                <a16:creationId xmlns:a16="http://schemas.microsoft.com/office/drawing/2014/main" id="{8B0BCD3F-4FD0-49B1-B050-C63D8CCD01A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65705" y="143974"/>
            <a:ext cx="5665070" cy="1173624"/>
          </a:xfrm>
          <a:prstGeom prst="rect">
            <a:avLst/>
          </a:prstGeom>
        </p:spPr>
      </p:pic>
      <p:sp>
        <p:nvSpPr>
          <p:cNvPr id="17" name="TextBox 16">
            <a:extLst>
              <a:ext uri="{FF2B5EF4-FFF2-40B4-BE49-F238E27FC236}">
                <a16:creationId xmlns:a16="http://schemas.microsoft.com/office/drawing/2014/main" id="{0E178F57-F290-4AFF-A01B-BA64A256EEE2}"/>
              </a:ext>
            </a:extLst>
          </p:cNvPr>
          <p:cNvSpPr txBox="1"/>
          <p:nvPr/>
        </p:nvSpPr>
        <p:spPr>
          <a:xfrm>
            <a:off x="1187919" y="927909"/>
            <a:ext cx="3007327" cy="2246769"/>
          </a:xfrm>
          <a:prstGeom prst="rect">
            <a:avLst/>
          </a:prstGeom>
          <a:noFill/>
        </p:spPr>
        <p:txBody>
          <a:bodyPr wrap="square">
            <a:spAutoFit/>
          </a:bodyPr>
          <a:lstStyle/>
          <a:p>
            <a:pPr algn="l"/>
            <a:r>
              <a:rPr lang="en-NZ" sz="1400" b="0" i="0" u="none" strike="noStrike" baseline="0" dirty="0">
                <a:solidFill>
                  <a:srgbClr val="9C509F"/>
                </a:solidFill>
                <a:latin typeface="SourceSansPro-Regular" panose="020B0503030403020204" pitchFamily="34" charset="0"/>
              </a:rPr>
              <a:t>In the lead up to the events of Holy Week, take time together using The Way of the Cross to remember what Jesus experienced two thousand years ago to transform the world as the ultimate peacemaker. You will find the relevant Scriptures for each station as well as a relevant reflection connecting to various places around the world based on recent events.</a:t>
            </a:r>
            <a:endParaRPr lang="en-US" sz="1400" dirty="0">
              <a:solidFill>
                <a:srgbClr val="9C509F"/>
              </a:solidFill>
            </a:endParaRPr>
          </a:p>
        </p:txBody>
      </p:sp>
      <p:sp>
        <p:nvSpPr>
          <p:cNvPr id="4" name="Rectangle 3">
            <a:hlinkClick r:id="rId10"/>
            <a:extLst>
              <a:ext uri="{FF2B5EF4-FFF2-40B4-BE49-F238E27FC236}">
                <a16:creationId xmlns:a16="http://schemas.microsoft.com/office/drawing/2014/main" id="{798ED379-25EA-4C65-9017-4870932E39A8}"/>
              </a:ext>
            </a:extLst>
          </p:cNvPr>
          <p:cNvSpPr/>
          <p:nvPr/>
        </p:nvSpPr>
        <p:spPr>
          <a:xfrm>
            <a:off x="3035434" y="4892511"/>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extLst>
              <a:ext uri="{FF2B5EF4-FFF2-40B4-BE49-F238E27FC236}">
                <a16:creationId xmlns:a16="http://schemas.microsoft.com/office/drawing/2014/main" id="{C784BA3F-CCF6-450A-9E94-C2AE8C2B9B28}"/>
              </a:ext>
            </a:extLst>
          </p:cNvPr>
          <p:cNvSpPr/>
          <p:nvPr/>
        </p:nvSpPr>
        <p:spPr>
          <a:xfrm>
            <a:off x="3027611" y="3524206"/>
            <a:ext cx="1668544" cy="134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80982"/>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3"/>
          <a:stretch>
            <a:fillRect/>
          </a:stretch>
        </p:blipFill>
        <p:spPr>
          <a:xfrm>
            <a:off x="-3232" y="6582223"/>
            <a:ext cx="12192000" cy="329184"/>
          </a:xfrm>
          <a:prstGeom prst="rect">
            <a:avLst/>
          </a:prstGeom>
        </p:spPr>
      </p:pic>
      <p:sp>
        <p:nvSpPr>
          <p:cNvPr id="17" name="TextBox 16">
            <a:extLst>
              <a:ext uri="{FF2B5EF4-FFF2-40B4-BE49-F238E27FC236}">
                <a16:creationId xmlns:a16="http://schemas.microsoft.com/office/drawing/2014/main" id="{F705F4F7-D42C-4F64-8411-8693FC479063}"/>
              </a:ext>
            </a:extLst>
          </p:cNvPr>
          <p:cNvSpPr txBox="1"/>
          <p:nvPr/>
        </p:nvSpPr>
        <p:spPr>
          <a:xfrm>
            <a:off x="1302581" y="204056"/>
            <a:ext cx="8527219"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Jesus hung on the cross, he didn’t cry out at the injustice of it all. He didn’t cry out at the pain he was feeling. Instead he talked to God and was focused on forgiving those who had caused his suffering.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2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Pope Francis points out, Jesus ‘feels the whole weight of evil’ yet he conquers it ‘with the force of God’s love’. He is indeed the greatest gift of all, the one who transforms our relationship with God for all eternity.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many observers at Jesus’ crucifixion. It is interesting to reflect on who we most resemble...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Jesus’ friends – sad and shocked watching at a distance;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others in the crowd – angered at the injustice they saw;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centurion – whose life was amazingly changed by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guards – who laughed and mocked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criminals – who joined in Jesus’ pain.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Even though we’ve heard the story of Jesus’ crucifixion many times, let’s stop and reflect on the impact for us personally.</a:t>
            </a:r>
          </a:p>
        </p:txBody>
      </p:sp>
      <p:pic>
        <p:nvPicPr>
          <p:cNvPr id="12" name="Picture 11">
            <a:extLst>
              <a:ext uri="{FF2B5EF4-FFF2-40B4-BE49-F238E27FC236}">
                <a16:creationId xmlns:a16="http://schemas.microsoft.com/office/drawing/2014/main" id="{56BEA5AD-DFDF-4965-96DD-0C2D5DE4025F}"/>
              </a:ext>
            </a:extLst>
          </p:cNvPr>
          <p:cNvPicPr>
            <a:picLocks noChangeAspect="1"/>
          </p:cNvPicPr>
          <p:nvPr/>
        </p:nvPicPr>
        <p:blipFill>
          <a:blip r:embed="rId4"/>
          <a:stretch>
            <a:fillRect/>
          </a:stretch>
        </p:blipFill>
        <p:spPr>
          <a:xfrm>
            <a:off x="-99854" y="95753"/>
            <a:ext cx="1127858" cy="6340390"/>
          </a:xfrm>
          <a:prstGeom prst="rect">
            <a:avLst/>
          </a:prstGeom>
        </p:spPr>
      </p:pic>
      <p:pic>
        <p:nvPicPr>
          <p:cNvPr id="15" name="Picture 2" descr="Simple Circled Home Icon Icons PNG - Free PNG and Icons Downloads">
            <a:hlinkClick r:id="rId5" action="ppaction://hlinksldjump"/>
            <a:extLst>
              <a:ext uri="{FF2B5EF4-FFF2-40B4-BE49-F238E27FC236}">
                <a16:creationId xmlns:a16="http://schemas.microsoft.com/office/drawing/2014/main" id="{73065713-CDC1-435A-B8DB-DCF0097A12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6E76D34-53B1-44FF-B8BF-3ABEF5DEDD21}"/>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19" name="Picture 18">
            <a:extLst>
              <a:ext uri="{FF2B5EF4-FFF2-40B4-BE49-F238E27FC236}">
                <a16:creationId xmlns:a16="http://schemas.microsoft.com/office/drawing/2014/main" id="{8943B0E3-CA6D-4D36-AF2B-866FF11650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8117"/>
          <a:stretch/>
        </p:blipFill>
        <p:spPr>
          <a:xfrm>
            <a:off x="9992398" y="2382801"/>
            <a:ext cx="1794041" cy="2346397"/>
          </a:xfrm>
          <a:prstGeom prst="rect">
            <a:avLst/>
          </a:prstGeom>
        </p:spPr>
      </p:pic>
    </p:spTree>
    <p:extLst>
      <p:ext uri="{BB962C8B-B14F-4D97-AF65-F5344CB8AC3E}">
        <p14:creationId xmlns:p14="http://schemas.microsoft.com/office/powerpoint/2010/main" val="994803005"/>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2"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11" name="Picture 10">
            <a:extLst>
              <a:ext uri="{FF2B5EF4-FFF2-40B4-BE49-F238E27FC236}">
                <a16:creationId xmlns:a16="http://schemas.microsoft.com/office/drawing/2014/main" id="{78E6BCBB-A294-4D7C-8523-AD72365B89D4}"/>
              </a:ext>
            </a:extLst>
          </p:cNvPr>
          <p:cNvPicPr>
            <a:picLocks noChangeAspect="1"/>
          </p:cNvPicPr>
          <p:nvPr/>
        </p:nvPicPr>
        <p:blipFill>
          <a:blip r:embed="rId6"/>
          <a:stretch>
            <a:fillRect/>
          </a:stretch>
        </p:blipFill>
        <p:spPr>
          <a:xfrm>
            <a:off x="-10485" y="155122"/>
            <a:ext cx="1194920" cy="6340390"/>
          </a:xfrm>
          <a:prstGeom prst="rect">
            <a:avLst/>
          </a:prstGeom>
        </p:spPr>
      </p:pic>
      <p:pic>
        <p:nvPicPr>
          <p:cNvPr id="12" name="Picture 11">
            <a:extLst>
              <a:ext uri="{FF2B5EF4-FFF2-40B4-BE49-F238E27FC236}">
                <a16:creationId xmlns:a16="http://schemas.microsoft.com/office/drawing/2014/main" id="{63A40507-7CD4-42EA-8294-0897D0CC2E7B}"/>
              </a:ext>
            </a:extLst>
          </p:cNvPr>
          <p:cNvPicPr>
            <a:picLocks noChangeAspect="1"/>
          </p:cNvPicPr>
          <p:nvPr/>
        </p:nvPicPr>
        <p:blipFill>
          <a:blip r:embed="rId7"/>
          <a:stretch>
            <a:fillRect/>
          </a:stretch>
        </p:blipFill>
        <p:spPr>
          <a:xfrm>
            <a:off x="10444071" y="65977"/>
            <a:ext cx="1792379" cy="1054699"/>
          </a:xfrm>
          <a:prstGeom prst="rect">
            <a:avLst/>
          </a:prstGeom>
        </p:spPr>
      </p:pic>
      <p:pic>
        <p:nvPicPr>
          <p:cNvPr id="8" name="Picture 7">
            <a:extLst>
              <a:ext uri="{FF2B5EF4-FFF2-40B4-BE49-F238E27FC236}">
                <a16:creationId xmlns:a16="http://schemas.microsoft.com/office/drawing/2014/main" id="{587D7E8F-3F3E-4A69-966F-FEC4530023A9}"/>
              </a:ext>
            </a:extLst>
          </p:cNvPr>
          <p:cNvPicPr>
            <a:picLocks noChangeAspect="1"/>
          </p:cNvPicPr>
          <p:nvPr/>
        </p:nvPicPr>
        <p:blipFill>
          <a:blip r:embed="rId8"/>
          <a:stretch>
            <a:fillRect/>
          </a:stretch>
        </p:blipFill>
        <p:spPr>
          <a:xfrm>
            <a:off x="2958671" y="2136419"/>
            <a:ext cx="7791363" cy="2609314"/>
          </a:xfrm>
          <a:prstGeom prst="rect">
            <a:avLst/>
          </a:prstGeom>
        </p:spPr>
      </p:pic>
      <p:pic>
        <p:nvPicPr>
          <p:cNvPr id="17" name="5B5DC0B3-5B85-439F-B0FF-1E6DF366B2DF">
            <a:extLst>
              <a:ext uri="{FF2B5EF4-FFF2-40B4-BE49-F238E27FC236}">
                <a16:creationId xmlns:a16="http://schemas.microsoft.com/office/drawing/2014/main" id="{B442FDE4-5AE8-499E-A2E2-6D7E131F4F13}"/>
              </a:ext>
            </a:extLst>
          </p:cNvPr>
          <p:cNvPicPr>
            <a:picLocks noChangeAspect="1" noChangeArrowheads="1"/>
          </p:cNvPicPr>
          <p:nvPr/>
        </p:nvPicPr>
        <p:blipFill>
          <a:blip r:embed="rId9">
            <a:alphaModFix amt="10000"/>
            <a:extLst>
              <a:ext uri="{28A0092B-C50C-407E-A947-70E740481C1C}">
                <a14:useLocalDpi xmlns:a14="http://schemas.microsoft.com/office/drawing/2010/main"/>
              </a:ext>
            </a:extLst>
          </a:blip>
          <a:srcRect/>
          <a:stretch>
            <a:fillRect/>
          </a:stretch>
        </p:blipFill>
        <p:spPr bwMode="auto">
          <a:xfrm>
            <a:off x="4043516" y="686677"/>
            <a:ext cx="4799405" cy="50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050221"/>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795131"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sp>
        <p:nvSpPr>
          <p:cNvPr id="15" name="TextBox 14">
            <a:extLst>
              <a:ext uri="{FF2B5EF4-FFF2-40B4-BE49-F238E27FC236}">
                <a16:creationId xmlns:a16="http://schemas.microsoft.com/office/drawing/2014/main" id="{5BD6003A-CDBA-41B8-B9C1-438A3BD161B4}"/>
              </a:ext>
            </a:extLst>
          </p:cNvPr>
          <p:cNvSpPr txBox="1"/>
          <p:nvPr/>
        </p:nvSpPr>
        <p:spPr>
          <a:xfrm>
            <a:off x="1697406" y="419497"/>
            <a:ext cx="7569811"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Reflect on the goals that you may have set at the beginning of the Lenten period.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Did you manage to achieve these? What could you continue doing beyond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what ways can you be a peacemaker? How can you help build dreams with others to make a difference in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are the most important things that you have learnt during Lent?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24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How can you remember these things and learn from them in the future?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B479FF0C-9D66-4684-B37B-FF2EB26D3EBE}"/>
              </a:ext>
            </a:extLst>
          </p:cNvPr>
          <p:cNvPicPr>
            <a:picLocks noChangeAspect="1"/>
          </p:cNvPicPr>
          <p:nvPr/>
        </p:nvPicPr>
        <p:blipFill>
          <a:blip r:embed="rId7"/>
          <a:stretch>
            <a:fillRect/>
          </a:stretch>
        </p:blipFill>
        <p:spPr>
          <a:xfrm>
            <a:off x="-178717" y="65458"/>
            <a:ext cx="1121761" cy="6340390"/>
          </a:xfrm>
          <a:prstGeom prst="rect">
            <a:avLst/>
          </a:prstGeom>
        </p:spPr>
      </p:pic>
      <p:pic>
        <p:nvPicPr>
          <p:cNvPr id="12" name="Picture 11">
            <a:extLst>
              <a:ext uri="{FF2B5EF4-FFF2-40B4-BE49-F238E27FC236}">
                <a16:creationId xmlns:a16="http://schemas.microsoft.com/office/drawing/2014/main" id="{47F3433A-7E36-44A3-9553-5BEF7A208DB6}"/>
              </a:ext>
            </a:extLst>
          </p:cNvPr>
          <p:cNvPicPr>
            <a:picLocks noChangeAspect="1"/>
          </p:cNvPicPr>
          <p:nvPr/>
        </p:nvPicPr>
        <p:blipFill>
          <a:blip r:embed="rId8"/>
          <a:stretch>
            <a:fillRect/>
          </a:stretch>
        </p:blipFill>
        <p:spPr>
          <a:xfrm>
            <a:off x="10444071" y="65977"/>
            <a:ext cx="1792379" cy="1054699"/>
          </a:xfrm>
          <a:prstGeom prst="rect">
            <a:avLst/>
          </a:prstGeom>
        </p:spPr>
      </p:pic>
      <p:pic>
        <p:nvPicPr>
          <p:cNvPr id="3" name="Picture 2">
            <a:extLst>
              <a:ext uri="{FF2B5EF4-FFF2-40B4-BE49-F238E27FC236}">
                <a16:creationId xmlns:a16="http://schemas.microsoft.com/office/drawing/2014/main" id="{A4A0E52C-F494-4124-B097-AD740680139A}"/>
              </a:ext>
            </a:extLst>
          </p:cNvPr>
          <p:cNvPicPr>
            <a:picLocks noChangeAspect="1"/>
          </p:cNvPicPr>
          <p:nvPr/>
        </p:nvPicPr>
        <p:blipFill>
          <a:blip r:embed="rId9"/>
          <a:stretch>
            <a:fillRect/>
          </a:stretch>
        </p:blipFill>
        <p:spPr>
          <a:xfrm>
            <a:off x="9839498" y="2332841"/>
            <a:ext cx="1805621" cy="1805621"/>
          </a:xfrm>
          <a:prstGeom prst="rect">
            <a:avLst/>
          </a:prstGeom>
        </p:spPr>
      </p:pic>
    </p:spTree>
    <p:extLst>
      <p:ext uri="{BB962C8B-B14F-4D97-AF65-F5344CB8AC3E}">
        <p14:creationId xmlns:p14="http://schemas.microsoft.com/office/powerpoint/2010/main" val="96590860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DED23-964E-4EB9-A50A-61E209280D5C}"/>
              </a:ext>
            </a:extLst>
          </p:cNvPr>
          <p:cNvSpPr/>
          <p:nvPr/>
        </p:nvSpPr>
        <p:spPr>
          <a:xfrm>
            <a:off x="-1" y="0"/>
            <a:ext cx="1124012"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12" name="Picture 11">
            <a:extLst>
              <a:ext uri="{FF2B5EF4-FFF2-40B4-BE49-F238E27FC236}">
                <a16:creationId xmlns:a16="http://schemas.microsoft.com/office/drawing/2014/main" id="{C18B0C3F-67CD-42E3-AE16-B537B6C3B373}"/>
              </a:ext>
            </a:extLst>
          </p:cNvPr>
          <p:cNvPicPr>
            <a:picLocks noChangeAspect="1"/>
          </p:cNvPicPr>
          <p:nvPr/>
        </p:nvPicPr>
        <p:blipFill>
          <a:blip r:embed="rId7"/>
          <a:stretch>
            <a:fillRect/>
          </a:stretch>
        </p:blipFill>
        <p:spPr>
          <a:xfrm>
            <a:off x="-41332" y="57653"/>
            <a:ext cx="1194920" cy="6340390"/>
          </a:xfrm>
          <a:prstGeom prst="rect">
            <a:avLst/>
          </a:prstGeom>
        </p:spPr>
      </p:pic>
      <p:pic>
        <p:nvPicPr>
          <p:cNvPr id="10" name="Picture 9">
            <a:extLst>
              <a:ext uri="{FF2B5EF4-FFF2-40B4-BE49-F238E27FC236}">
                <a16:creationId xmlns:a16="http://schemas.microsoft.com/office/drawing/2014/main" id="{32155D0C-D738-4C09-B161-146FE98355F4}"/>
              </a:ext>
            </a:extLst>
          </p:cNvPr>
          <p:cNvPicPr>
            <a:picLocks noChangeAspect="1"/>
          </p:cNvPicPr>
          <p:nvPr/>
        </p:nvPicPr>
        <p:blipFill>
          <a:blip r:embed="rId8"/>
          <a:stretch>
            <a:fillRect/>
          </a:stretch>
        </p:blipFill>
        <p:spPr>
          <a:xfrm>
            <a:off x="10444071" y="65977"/>
            <a:ext cx="1792379" cy="1054699"/>
          </a:xfrm>
          <a:prstGeom prst="rect">
            <a:avLst/>
          </a:prstGeom>
        </p:spPr>
      </p:pic>
      <p:grpSp>
        <p:nvGrpSpPr>
          <p:cNvPr id="8" name="Group 7">
            <a:extLst>
              <a:ext uri="{FF2B5EF4-FFF2-40B4-BE49-F238E27FC236}">
                <a16:creationId xmlns:a16="http://schemas.microsoft.com/office/drawing/2014/main" id="{CC4CA218-231A-4996-9DF6-28DB0A7938CF}"/>
              </a:ext>
            </a:extLst>
          </p:cNvPr>
          <p:cNvGrpSpPr/>
          <p:nvPr/>
        </p:nvGrpSpPr>
        <p:grpSpPr>
          <a:xfrm>
            <a:off x="1355199" y="2334855"/>
            <a:ext cx="10512694" cy="2064470"/>
            <a:chOff x="1355199" y="2334855"/>
            <a:chExt cx="10512694" cy="2064470"/>
          </a:xfrm>
        </p:grpSpPr>
        <p:pic>
          <p:nvPicPr>
            <p:cNvPr id="6" name="Picture 5">
              <a:extLst>
                <a:ext uri="{FF2B5EF4-FFF2-40B4-BE49-F238E27FC236}">
                  <a16:creationId xmlns:a16="http://schemas.microsoft.com/office/drawing/2014/main" id="{C97B191E-F427-4E7A-A79F-7366E052365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55199" y="2334855"/>
              <a:ext cx="10512694" cy="2064470"/>
            </a:xfrm>
            <a:prstGeom prst="rect">
              <a:avLst/>
            </a:prstGeom>
          </p:spPr>
        </p:pic>
        <p:pic>
          <p:nvPicPr>
            <p:cNvPr id="17" name="Picture 16">
              <a:extLst>
                <a:ext uri="{FF2B5EF4-FFF2-40B4-BE49-F238E27FC236}">
                  <a16:creationId xmlns:a16="http://schemas.microsoft.com/office/drawing/2014/main" id="{EB749425-6B25-4B95-8816-1F9DC6C4C14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62389" y="2774586"/>
              <a:ext cx="295031" cy="331186"/>
            </a:xfrm>
            <a:prstGeom prst="rect">
              <a:avLst/>
            </a:prstGeom>
          </p:spPr>
        </p:pic>
      </p:grpSp>
      <p:pic>
        <p:nvPicPr>
          <p:cNvPr id="1026" name="Picture 2" descr="Holy Thursday foot washing calls everyone to service | Global Sisters Report">
            <a:extLst>
              <a:ext uri="{FF2B5EF4-FFF2-40B4-BE49-F238E27FC236}">
                <a16:creationId xmlns:a16="http://schemas.microsoft.com/office/drawing/2014/main" id="{4859E1EA-8AE4-4F52-848C-629A5F877C8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43641" y="4495263"/>
            <a:ext cx="2447925" cy="16205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Royalty-free Gospel photos free download | Pxfuel">
            <a:extLst>
              <a:ext uri="{FF2B5EF4-FFF2-40B4-BE49-F238E27FC236}">
                <a16:creationId xmlns:a16="http://schemas.microsoft.com/office/drawing/2014/main" id="{24825584-0A33-49F0-8A6B-A1A1083711A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897005" y="4494609"/>
            <a:ext cx="3342369" cy="1641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E545A7-53DA-45C3-82E4-A40D92D238A2}"/>
              </a:ext>
            </a:extLst>
          </p:cNvPr>
          <p:cNvPicPr>
            <a:picLocks noChangeAspect="1"/>
          </p:cNvPicPr>
          <p:nvPr/>
        </p:nvPicPr>
        <p:blipFill>
          <a:blip r:embed="rId13"/>
          <a:stretch>
            <a:fillRect/>
          </a:stretch>
        </p:blipFill>
        <p:spPr>
          <a:xfrm>
            <a:off x="5100554" y="337146"/>
            <a:ext cx="3169879" cy="17778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541902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AD7D9086-8A38-44B7-88E2-B630EDD71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538" y="1200144"/>
            <a:ext cx="8572512" cy="4286256"/>
          </a:xfrm>
          <a:prstGeom prst="rect">
            <a:avLst/>
          </a:prstGeom>
        </p:spPr>
      </p:pic>
      <p:pic>
        <p:nvPicPr>
          <p:cNvPr id="6" name="Picture 5">
            <a:extLst>
              <a:ext uri="{FF2B5EF4-FFF2-40B4-BE49-F238E27FC236}">
                <a16:creationId xmlns:a16="http://schemas.microsoft.com/office/drawing/2014/main" id="{3CEDEE32-32CB-46C2-A136-C134AA2C65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8" name="Picture 7">
            <a:extLst>
              <a:ext uri="{FF2B5EF4-FFF2-40B4-BE49-F238E27FC236}">
                <a16:creationId xmlns:a16="http://schemas.microsoft.com/office/drawing/2014/main" id="{2AC056A9-C2AC-4A34-9A39-F05ED2EDD9F0}"/>
              </a:ext>
            </a:extLst>
          </p:cNvPr>
          <p:cNvPicPr>
            <a:picLocks noChangeAspect="1"/>
          </p:cNvPicPr>
          <p:nvPr/>
        </p:nvPicPr>
        <p:blipFill>
          <a:blip r:embed="rId5"/>
          <a:stretch>
            <a:fillRect/>
          </a:stretch>
        </p:blipFill>
        <p:spPr>
          <a:xfrm>
            <a:off x="-3232" y="6582223"/>
            <a:ext cx="12192000" cy="329184"/>
          </a:xfrm>
          <a:prstGeom prst="rect">
            <a:avLst/>
          </a:prstGeom>
        </p:spPr>
      </p:pic>
      <p:pic>
        <p:nvPicPr>
          <p:cNvPr id="9" name="Picture 2" descr="Simple Circled Home Icon Icons PNG - Free PNG and Icons Downloads">
            <a:hlinkClick r:id="rId6" action="ppaction://hlinksldjump"/>
            <a:extLst>
              <a:ext uri="{FF2B5EF4-FFF2-40B4-BE49-F238E27FC236}">
                <a16:creationId xmlns:a16="http://schemas.microsoft.com/office/drawing/2014/main" id="{56F7F5CC-4B42-4D76-9BF7-7790A85CD94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1856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4" name="Picture 3">
            <a:extLst>
              <a:ext uri="{FF2B5EF4-FFF2-40B4-BE49-F238E27FC236}">
                <a16:creationId xmlns:a16="http://schemas.microsoft.com/office/drawing/2014/main" id="{1C7D0D1D-BEAD-4D6A-9269-87A82D81CCEF}"/>
              </a:ext>
            </a:extLst>
          </p:cNvPr>
          <p:cNvPicPr>
            <a:picLocks noChangeAspect="1"/>
          </p:cNvPicPr>
          <p:nvPr/>
        </p:nvPicPr>
        <p:blipFill>
          <a:blip r:embed="rId7"/>
          <a:stretch>
            <a:fillRect/>
          </a:stretch>
        </p:blipFill>
        <p:spPr>
          <a:xfrm>
            <a:off x="1330809" y="2372359"/>
            <a:ext cx="3797783" cy="2838499"/>
          </a:xfrm>
          <a:prstGeom prst="rect">
            <a:avLst/>
          </a:prstGeom>
        </p:spPr>
      </p:pic>
      <p:pic>
        <p:nvPicPr>
          <p:cNvPr id="10" name="Picture 9">
            <a:extLst>
              <a:ext uri="{FF2B5EF4-FFF2-40B4-BE49-F238E27FC236}">
                <a16:creationId xmlns:a16="http://schemas.microsoft.com/office/drawing/2014/main" id="{5F583D0E-A8C3-41B2-A514-940308E3A71D}"/>
              </a:ext>
            </a:extLst>
          </p:cNvPr>
          <p:cNvPicPr>
            <a:picLocks noChangeAspect="1"/>
          </p:cNvPicPr>
          <p:nvPr/>
        </p:nvPicPr>
        <p:blipFill>
          <a:blip r:embed="rId8"/>
          <a:stretch>
            <a:fillRect/>
          </a:stretch>
        </p:blipFill>
        <p:spPr>
          <a:xfrm>
            <a:off x="5345363" y="2317977"/>
            <a:ext cx="4009498" cy="2873003"/>
          </a:xfrm>
          <a:prstGeom prst="rect">
            <a:avLst/>
          </a:prstGeom>
        </p:spPr>
      </p:pic>
      <p:pic>
        <p:nvPicPr>
          <p:cNvPr id="12" name="Picture 11">
            <a:extLst>
              <a:ext uri="{FF2B5EF4-FFF2-40B4-BE49-F238E27FC236}">
                <a16:creationId xmlns:a16="http://schemas.microsoft.com/office/drawing/2014/main" id="{3D88F916-6FF3-459A-8919-CDEA08B925D6}"/>
              </a:ext>
            </a:extLst>
          </p:cNvPr>
          <p:cNvPicPr>
            <a:picLocks noChangeAspect="1"/>
          </p:cNvPicPr>
          <p:nvPr/>
        </p:nvPicPr>
        <p:blipFill>
          <a:blip r:embed="rId9"/>
          <a:stretch>
            <a:fillRect/>
          </a:stretch>
        </p:blipFill>
        <p:spPr>
          <a:xfrm>
            <a:off x="9588462" y="2317683"/>
            <a:ext cx="2153523" cy="2853419"/>
          </a:xfrm>
          <a:prstGeom prst="rect">
            <a:avLst/>
          </a:prstGeom>
        </p:spPr>
      </p:pic>
      <p:pic>
        <p:nvPicPr>
          <p:cNvPr id="23" name="Picture 22">
            <a:extLst>
              <a:ext uri="{FF2B5EF4-FFF2-40B4-BE49-F238E27FC236}">
                <a16:creationId xmlns:a16="http://schemas.microsoft.com/office/drawing/2014/main" id="{29369BE1-0E9B-4AF9-94E9-1FF00B6F019D}"/>
              </a:ext>
            </a:extLst>
          </p:cNvPr>
          <p:cNvPicPr>
            <a:picLocks noChangeAspect="1"/>
          </p:cNvPicPr>
          <p:nvPr/>
        </p:nvPicPr>
        <p:blipFill>
          <a:blip r:embed="rId10"/>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2D5EC272-D3FA-4D7E-B4AF-9788ADB8E33D}"/>
              </a:ext>
            </a:extLst>
          </p:cNvPr>
          <p:cNvPicPr>
            <a:picLocks noChangeAspect="1"/>
          </p:cNvPicPr>
          <p:nvPr/>
        </p:nvPicPr>
        <p:blipFill>
          <a:blip r:embed="rId11"/>
          <a:stretch>
            <a:fillRect/>
          </a:stretch>
        </p:blipFill>
        <p:spPr>
          <a:xfrm>
            <a:off x="10501221" y="-312"/>
            <a:ext cx="1792379" cy="1054699"/>
          </a:xfrm>
          <a:prstGeom prst="rect">
            <a:avLst/>
          </a:prstGeom>
        </p:spPr>
      </p:pic>
      <p:pic>
        <p:nvPicPr>
          <p:cNvPr id="17" name="Picture 16">
            <a:extLst>
              <a:ext uri="{FF2B5EF4-FFF2-40B4-BE49-F238E27FC236}">
                <a16:creationId xmlns:a16="http://schemas.microsoft.com/office/drawing/2014/main" id="{595DAF17-64D0-4F5A-9A83-906659F259B0}"/>
              </a:ext>
            </a:extLst>
          </p:cNvPr>
          <p:cNvPicPr>
            <a:picLocks noChangeAspect="1"/>
          </p:cNvPicPr>
          <p:nvPr/>
        </p:nvPicPr>
        <p:blipFill>
          <a:blip r:embed="rId12"/>
          <a:stretch>
            <a:fillRect/>
          </a:stretch>
        </p:blipFill>
        <p:spPr>
          <a:xfrm>
            <a:off x="1249782" y="351934"/>
            <a:ext cx="8504657" cy="1761897"/>
          </a:xfrm>
          <a:prstGeom prst="rect">
            <a:avLst/>
          </a:prstGeom>
        </p:spPr>
      </p:pic>
    </p:spTree>
    <p:extLst>
      <p:ext uri="{BB962C8B-B14F-4D97-AF65-F5344CB8AC3E}">
        <p14:creationId xmlns:p14="http://schemas.microsoft.com/office/powerpoint/2010/main" val="109932401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CC7ADE-38CC-46DC-9A55-C3060B3C4765}"/>
              </a:ext>
            </a:extLst>
          </p:cNvPr>
          <p:cNvSpPr/>
          <p:nvPr/>
        </p:nvSpPr>
        <p:spPr>
          <a:xfrm>
            <a:off x="2" y="0"/>
            <a:ext cx="822037" cy="6858000"/>
          </a:xfrm>
          <a:prstGeom prst="rect">
            <a:avLst/>
          </a:prstGeom>
          <a:solidFill>
            <a:srgbClr val="CDA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49F5AAB-D7C1-4263-987B-3F7BCF8E333A}"/>
              </a:ext>
            </a:extLst>
          </p:cNvPr>
          <p:cNvSpPr/>
          <p:nvPr/>
        </p:nvSpPr>
        <p:spPr>
          <a:xfrm rot="10800000">
            <a:off x="10169494" y="-1218076"/>
            <a:ext cx="3866393" cy="2508491"/>
          </a:xfrm>
          <a:prstGeom prst="flowChartDelay">
            <a:avLst/>
          </a:prstGeom>
          <a:solidFill>
            <a:srgbClr val="9C50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Circled Home Icon Icons PNG - Free PNG and Icons Downloads">
            <a:hlinkClick r:id="rId3" action="ppaction://hlinksldjump"/>
            <a:extLst>
              <a:ext uri="{FF2B5EF4-FFF2-40B4-BE49-F238E27FC236}">
                <a16:creationId xmlns:a16="http://schemas.microsoft.com/office/drawing/2014/main" id="{F5354F9B-3653-4F4F-B662-2406567345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79561" y="5591737"/>
            <a:ext cx="524052" cy="5240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F95DB9-AA2D-43A2-B925-FE8DC199198D}"/>
              </a:ext>
            </a:extLst>
          </p:cNvPr>
          <p:cNvSpPr/>
          <p:nvPr/>
        </p:nvSpPr>
        <p:spPr>
          <a:xfrm>
            <a:off x="8938901" y="-1328753"/>
            <a:ext cx="4195985" cy="12989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468FE1-EA8D-42BA-90E6-A362338B2748}"/>
              </a:ext>
            </a:extLst>
          </p:cNvPr>
          <p:cNvSpPr/>
          <p:nvPr/>
        </p:nvSpPr>
        <p:spPr>
          <a:xfrm>
            <a:off x="12217400" y="-1274454"/>
            <a:ext cx="1905168" cy="292379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83947-9888-4A99-A8AE-47BC77BB1A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2" y="6436143"/>
            <a:ext cx="12192000" cy="561975"/>
          </a:xfrm>
          <a:prstGeom prst="rect">
            <a:avLst/>
          </a:prstGeom>
        </p:spPr>
      </p:pic>
      <p:pic>
        <p:nvPicPr>
          <p:cNvPr id="5" name="Picture 4">
            <a:extLst>
              <a:ext uri="{FF2B5EF4-FFF2-40B4-BE49-F238E27FC236}">
                <a16:creationId xmlns:a16="http://schemas.microsoft.com/office/drawing/2014/main" id="{37A39033-8347-4E0F-8DDF-B1E5DF402053}"/>
              </a:ext>
            </a:extLst>
          </p:cNvPr>
          <p:cNvPicPr>
            <a:picLocks noChangeAspect="1"/>
          </p:cNvPicPr>
          <p:nvPr/>
        </p:nvPicPr>
        <p:blipFill>
          <a:blip r:embed="rId6"/>
          <a:stretch>
            <a:fillRect/>
          </a:stretch>
        </p:blipFill>
        <p:spPr>
          <a:xfrm>
            <a:off x="-3232" y="6582223"/>
            <a:ext cx="12192000" cy="329184"/>
          </a:xfrm>
          <a:prstGeom prst="rect">
            <a:avLst/>
          </a:prstGeom>
        </p:spPr>
      </p:pic>
      <p:pic>
        <p:nvPicPr>
          <p:cNvPr id="6" name="Picture 5">
            <a:extLst>
              <a:ext uri="{FF2B5EF4-FFF2-40B4-BE49-F238E27FC236}">
                <a16:creationId xmlns:a16="http://schemas.microsoft.com/office/drawing/2014/main" id="{193E993D-731B-4536-92AC-51A62FFE6932}"/>
              </a:ext>
            </a:extLst>
          </p:cNvPr>
          <p:cNvPicPr>
            <a:picLocks noChangeAspect="1"/>
          </p:cNvPicPr>
          <p:nvPr/>
        </p:nvPicPr>
        <p:blipFill>
          <a:blip r:embed="rId7"/>
          <a:stretch>
            <a:fillRect/>
          </a:stretch>
        </p:blipFill>
        <p:spPr>
          <a:xfrm>
            <a:off x="1341262" y="2018829"/>
            <a:ext cx="2941344" cy="2021046"/>
          </a:xfrm>
          <a:prstGeom prst="rect">
            <a:avLst/>
          </a:prstGeom>
        </p:spPr>
      </p:pic>
      <p:pic>
        <p:nvPicPr>
          <p:cNvPr id="11" name="Picture 10">
            <a:extLst>
              <a:ext uri="{FF2B5EF4-FFF2-40B4-BE49-F238E27FC236}">
                <a16:creationId xmlns:a16="http://schemas.microsoft.com/office/drawing/2014/main" id="{40390B1F-EA71-4C39-BC25-2C49AE8C5483}"/>
              </a:ext>
            </a:extLst>
          </p:cNvPr>
          <p:cNvPicPr>
            <a:picLocks noChangeAspect="1"/>
          </p:cNvPicPr>
          <p:nvPr/>
        </p:nvPicPr>
        <p:blipFill>
          <a:blip r:embed="rId8"/>
          <a:stretch>
            <a:fillRect/>
          </a:stretch>
        </p:blipFill>
        <p:spPr>
          <a:xfrm>
            <a:off x="1347098" y="4254325"/>
            <a:ext cx="4228924" cy="1984741"/>
          </a:xfrm>
          <a:prstGeom prst="rect">
            <a:avLst/>
          </a:prstGeom>
        </p:spPr>
      </p:pic>
      <p:pic>
        <p:nvPicPr>
          <p:cNvPr id="17" name="Picture 16">
            <a:extLst>
              <a:ext uri="{FF2B5EF4-FFF2-40B4-BE49-F238E27FC236}">
                <a16:creationId xmlns:a16="http://schemas.microsoft.com/office/drawing/2014/main" id="{01A7DC9C-D4EA-4304-B4C7-951F4E3360A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3536" r="18048"/>
          <a:stretch/>
        </p:blipFill>
        <p:spPr>
          <a:xfrm>
            <a:off x="4538409" y="2021005"/>
            <a:ext cx="2454616" cy="2007728"/>
          </a:xfrm>
          <a:prstGeom prst="rect">
            <a:avLst/>
          </a:prstGeom>
        </p:spPr>
      </p:pic>
      <p:pic>
        <p:nvPicPr>
          <p:cNvPr id="20" name="Picture 19">
            <a:extLst>
              <a:ext uri="{FF2B5EF4-FFF2-40B4-BE49-F238E27FC236}">
                <a16:creationId xmlns:a16="http://schemas.microsoft.com/office/drawing/2014/main" id="{5DB06012-5350-48A3-9E0E-B5C5F86CCD93}"/>
              </a:ext>
            </a:extLst>
          </p:cNvPr>
          <p:cNvPicPr>
            <a:picLocks noChangeAspect="1"/>
          </p:cNvPicPr>
          <p:nvPr/>
        </p:nvPicPr>
        <p:blipFill>
          <a:blip r:embed="rId10"/>
          <a:stretch>
            <a:fillRect/>
          </a:stretch>
        </p:blipFill>
        <p:spPr>
          <a:xfrm>
            <a:off x="7292416" y="2025316"/>
            <a:ext cx="3706318" cy="3282179"/>
          </a:xfrm>
          <a:prstGeom prst="rect">
            <a:avLst/>
          </a:prstGeom>
        </p:spPr>
      </p:pic>
      <p:pic>
        <p:nvPicPr>
          <p:cNvPr id="24" name="Picture 23">
            <a:extLst>
              <a:ext uri="{FF2B5EF4-FFF2-40B4-BE49-F238E27FC236}">
                <a16:creationId xmlns:a16="http://schemas.microsoft.com/office/drawing/2014/main" id="{F6204742-2312-43C9-8313-FF64554459F2}"/>
              </a:ext>
            </a:extLst>
          </p:cNvPr>
          <p:cNvPicPr>
            <a:picLocks noChangeAspect="1"/>
          </p:cNvPicPr>
          <p:nvPr/>
        </p:nvPicPr>
        <p:blipFill>
          <a:blip r:embed="rId11"/>
          <a:stretch>
            <a:fillRect/>
          </a:stretch>
        </p:blipFill>
        <p:spPr>
          <a:xfrm>
            <a:off x="-132465" y="-78131"/>
            <a:ext cx="1127858" cy="6651312"/>
          </a:xfrm>
          <a:prstGeom prst="rect">
            <a:avLst/>
          </a:prstGeom>
        </p:spPr>
      </p:pic>
      <p:pic>
        <p:nvPicPr>
          <p:cNvPr id="25" name="Picture 24">
            <a:extLst>
              <a:ext uri="{FF2B5EF4-FFF2-40B4-BE49-F238E27FC236}">
                <a16:creationId xmlns:a16="http://schemas.microsoft.com/office/drawing/2014/main" id="{E5FD7BC5-9161-4771-A180-9C208C62BD29}"/>
              </a:ext>
            </a:extLst>
          </p:cNvPr>
          <p:cNvPicPr>
            <a:picLocks noChangeAspect="1"/>
          </p:cNvPicPr>
          <p:nvPr/>
        </p:nvPicPr>
        <p:blipFill>
          <a:blip r:embed="rId12"/>
          <a:stretch>
            <a:fillRect/>
          </a:stretch>
        </p:blipFill>
        <p:spPr>
          <a:xfrm>
            <a:off x="10501221" y="-312"/>
            <a:ext cx="1792379" cy="1054699"/>
          </a:xfrm>
          <a:prstGeom prst="rect">
            <a:avLst/>
          </a:prstGeom>
        </p:spPr>
      </p:pic>
      <p:pic>
        <p:nvPicPr>
          <p:cNvPr id="19" name="Picture 18">
            <a:extLst>
              <a:ext uri="{FF2B5EF4-FFF2-40B4-BE49-F238E27FC236}">
                <a16:creationId xmlns:a16="http://schemas.microsoft.com/office/drawing/2014/main" id="{8E9912BE-9A39-49C4-B997-6E319C0DF2FE}"/>
              </a:ext>
            </a:extLst>
          </p:cNvPr>
          <p:cNvPicPr>
            <a:picLocks noChangeAspect="1"/>
          </p:cNvPicPr>
          <p:nvPr/>
        </p:nvPicPr>
        <p:blipFill>
          <a:blip r:embed="rId13"/>
          <a:stretch>
            <a:fillRect/>
          </a:stretch>
        </p:blipFill>
        <p:spPr>
          <a:xfrm>
            <a:off x="1249782" y="351934"/>
            <a:ext cx="8504657" cy="1761897"/>
          </a:xfrm>
          <a:prstGeom prst="rect">
            <a:avLst/>
          </a:prstGeom>
        </p:spPr>
      </p:pic>
    </p:spTree>
    <p:extLst>
      <p:ext uri="{BB962C8B-B14F-4D97-AF65-F5344CB8AC3E}">
        <p14:creationId xmlns:p14="http://schemas.microsoft.com/office/powerpoint/2010/main" val="3138955266"/>
      </p:ext>
    </p:extLst>
  </p:cSld>
  <p:clrMapOvr>
    <a:masterClrMapping/>
  </p:clrMapOvr>
  <p:transition spd="slow">
    <p:wipe/>
  </p:transition>
</p:sld>
</file>

<file path=ppt/theme/theme1.xml><?xml version="1.0" encoding="utf-8"?>
<a:theme xmlns:a="http://schemas.openxmlformats.org/drawingml/2006/main" name="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reationDate xmlns="450e643d-d0f9-47c1-8335-0d88950885c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8EA44A4BC25B4AA59415277818D4AC" ma:contentTypeVersion="14" ma:contentTypeDescription="Create a new document." ma:contentTypeScope="" ma:versionID="361bf068cd2e434da4ee455a54acb84a">
  <xsd:schema xmlns:xsd="http://www.w3.org/2001/XMLSchema" xmlns:xs="http://www.w3.org/2001/XMLSchema" xmlns:p="http://schemas.microsoft.com/office/2006/metadata/properties" xmlns:ns2="cdc7898e-30c3-498c-9dfe-a5ec1a05cb4f" xmlns:ns3="450e643d-d0f9-47c1-8335-0d88950885c1" targetNamespace="http://schemas.microsoft.com/office/2006/metadata/properties" ma:root="true" ma:fieldsID="89f8326b4bf5e39f20dc806aff7d3ed3" ns2:_="" ns3:_="">
    <xsd:import namespace="cdc7898e-30c3-498c-9dfe-a5ec1a05cb4f"/>
    <xsd:import namespace="450e643d-d0f9-47c1-8335-0d88950885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CreationDat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7898e-30c3-498c-9dfe-a5ec1a05cb4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0e643d-d0f9-47c1-8335-0d88950885c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reationDate" ma:index="18" nillable="true" ma:displayName="Creation Date" ma:description="the date the file was originally created" ma:format="DateOnly" ma:internalName="CreationDate">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EB77FE-60F1-4F9B-9DB8-32E5EC4EFDDC}">
  <ds:schemaRefs>
    <ds:schemaRef ds:uri="http://schemas.microsoft.com/sharepoint/v3/contenttype/forms"/>
  </ds:schemaRefs>
</ds:datastoreItem>
</file>

<file path=customXml/itemProps2.xml><?xml version="1.0" encoding="utf-8"?>
<ds:datastoreItem xmlns:ds="http://schemas.openxmlformats.org/officeDocument/2006/customXml" ds:itemID="{D9267B5F-58AF-4A13-906F-33B15AD43DCE}">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50e643d-d0f9-47c1-8335-0d88950885c1"/>
    <ds:schemaRef ds:uri="cdc7898e-30c3-498c-9dfe-a5ec1a05cb4f"/>
    <ds:schemaRef ds:uri="http://www.w3.org/XML/1998/namespace"/>
  </ds:schemaRefs>
</ds:datastoreItem>
</file>

<file path=customXml/itemProps3.xml><?xml version="1.0" encoding="utf-8"?>
<ds:datastoreItem xmlns:ds="http://schemas.openxmlformats.org/officeDocument/2006/customXml" ds:itemID="{D5914B1D-E85E-4CA3-8463-58284109B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c7898e-30c3-498c-9dfe-a5ec1a05cb4f"/>
    <ds:schemaRef ds:uri="450e643d-d0f9-47c1-8335-0d88950885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4776</TotalTime>
  <Words>4895</Words>
  <Application>Microsoft Office PowerPoint</Application>
  <PresentationFormat>Widescreen</PresentationFormat>
  <Paragraphs>308</Paragraphs>
  <Slides>76</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Calibri</vt:lpstr>
      <vt:lpstr>Chaloops</vt:lpstr>
      <vt:lpstr>Corbel</vt:lpstr>
      <vt:lpstr>Roboto</vt:lpstr>
      <vt:lpstr>SourceSansPro-It</vt:lpstr>
      <vt:lpstr>SourceSansPro-Regular</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Sinnott</dc:creator>
  <cp:lastModifiedBy>CARITAS</cp:lastModifiedBy>
  <cp:revision>71</cp:revision>
  <dcterms:created xsi:type="dcterms:W3CDTF">2017-05-18T02:38:18Z</dcterms:created>
  <dcterms:modified xsi:type="dcterms:W3CDTF">2022-02-04T21:03:09Z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0x010100928EA44A4BC25B4AA59415277818D4AC</vt:lpwstr>
  </property>
</Properties>
</file>